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3.xml" ContentType="application/vnd.openxmlformats-officedocument.presentationml.tags+xml"/>
  <Override PartName="/ppt/notesSlides/notesSlide22.xml" ContentType="application/vnd.openxmlformats-officedocument.presentationml.notesSlide+xml"/>
  <Override PartName="/ppt/tags/tag14.xml" ContentType="application/vnd.openxmlformats-officedocument.presentationml.tags+xml"/>
  <Override PartName="/ppt/notesSlides/notesSlide23.xml" ContentType="application/vnd.openxmlformats-officedocument.presentationml.notesSlide+xml"/>
  <Override PartName="/ppt/tags/tag15.xml" ContentType="application/vnd.openxmlformats-officedocument.presentationml.tags+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0" r:id="rId5"/>
    <p:sldMasterId id="2147483753" r:id="rId6"/>
    <p:sldMasterId id="2147483771" r:id="rId7"/>
  </p:sldMasterIdLst>
  <p:notesMasterIdLst>
    <p:notesMasterId r:id="rId33"/>
  </p:notesMasterIdLst>
  <p:handoutMasterIdLst>
    <p:handoutMasterId r:id="rId34"/>
  </p:handoutMasterIdLst>
  <p:sldIdLst>
    <p:sldId id="4403" r:id="rId8"/>
    <p:sldId id="4155" r:id="rId9"/>
    <p:sldId id="3287" r:id="rId10"/>
    <p:sldId id="4150" r:id="rId11"/>
    <p:sldId id="4746" r:id="rId12"/>
    <p:sldId id="16054" r:id="rId13"/>
    <p:sldId id="4743" r:id="rId14"/>
    <p:sldId id="16055" r:id="rId15"/>
    <p:sldId id="4734" r:id="rId16"/>
    <p:sldId id="4735" r:id="rId17"/>
    <p:sldId id="16083" r:id="rId18"/>
    <p:sldId id="16084" r:id="rId19"/>
    <p:sldId id="4738" r:id="rId20"/>
    <p:sldId id="16082" r:id="rId21"/>
    <p:sldId id="16086" r:id="rId22"/>
    <p:sldId id="4737" r:id="rId23"/>
    <p:sldId id="4753" r:id="rId24"/>
    <p:sldId id="16048" r:id="rId25"/>
    <p:sldId id="16087" r:id="rId26"/>
    <p:sldId id="16052" r:id="rId27"/>
    <p:sldId id="16053" r:id="rId28"/>
    <p:sldId id="4416" r:id="rId29"/>
    <p:sldId id="16085" r:id="rId30"/>
    <p:sldId id="4392" r:id="rId31"/>
    <p:sldId id="1607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49E0A6-04D4-39D5-75F0-BE342BC543A9}" name="Bernadett Ancsa DAmico" initials="BAD" userId="S::bdamico@ifc.org::6d0dc76c-3ed1-4c0a-a927-5bf90beaad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359"/>
    <a:srgbClr val="8B3562"/>
    <a:srgbClr val="6A1A68"/>
    <a:srgbClr val="64457B"/>
    <a:srgbClr val="735167"/>
    <a:srgbClr val="AFABAB"/>
    <a:srgbClr val="F2F2F2"/>
    <a:srgbClr val="D6DC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20DF6C-B2A9-4895-A8B2-F2B85A5CAA70}" v="50" dt="2024-02-07T14:06:21.7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788" y="5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5/10/relationships/revisionInfo" Target="revisionInfo.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FD959A-F00F-4F0C-8219-6A17262C42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204DC8E-A53E-46F4-9C49-F0FAA2EB84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08711B-D810-43A1-BC24-FAC5DF5C7E34}" type="datetimeFigureOut">
              <a:rPr lang="en-US" smtClean="0"/>
              <a:t>2/7/2024</a:t>
            </a:fld>
            <a:endParaRPr lang="en-US"/>
          </a:p>
        </p:txBody>
      </p:sp>
      <p:sp>
        <p:nvSpPr>
          <p:cNvPr id="4" name="Footer Placeholder 3">
            <a:extLst>
              <a:ext uri="{FF2B5EF4-FFF2-40B4-BE49-F238E27FC236}">
                <a16:creationId xmlns:a16="http://schemas.microsoft.com/office/drawing/2014/main" id="{A75D2BFE-DE1E-4601-9D52-53D0F2E2AF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8EEB5E-C90B-4A2B-81A0-51B8756F05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F90B80-EC29-4640-8327-F96937265C03}" type="slidenum">
              <a:rPr lang="en-US" smtClean="0"/>
              <a:t>‹#›</a:t>
            </a:fld>
            <a:endParaRPr lang="en-US"/>
          </a:p>
        </p:txBody>
      </p:sp>
    </p:spTree>
    <p:extLst>
      <p:ext uri="{BB962C8B-B14F-4D97-AF65-F5344CB8AC3E}">
        <p14:creationId xmlns:p14="http://schemas.microsoft.com/office/powerpoint/2010/main" val="1545684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BB65F-E65E-4DFF-9BB6-00A26852AADF}"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2010C-6BA2-44E0-8E6D-37A9D45544E7}" type="slidenum">
              <a:rPr lang="en-US" smtClean="0"/>
              <a:t>‹#›</a:t>
            </a:fld>
            <a:endParaRPr lang="en-US"/>
          </a:p>
        </p:txBody>
      </p:sp>
    </p:spTree>
    <p:extLst>
      <p:ext uri="{BB962C8B-B14F-4D97-AF65-F5344CB8AC3E}">
        <p14:creationId xmlns:p14="http://schemas.microsoft.com/office/powerpoint/2010/main" val="2891103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2010C-6BA2-44E0-8E6D-37A9D45544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603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5384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339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926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82010C-6BA2-44E0-8E6D-37A9D45544E7}" type="slidenum">
              <a:rPr lang="en-US" smtClean="0"/>
              <a:t>14</a:t>
            </a:fld>
            <a:endParaRPr lang="en-US"/>
          </a:p>
        </p:txBody>
      </p:sp>
    </p:spTree>
    <p:extLst>
      <p:ext uri="{BB962C8B-B14F-4D97-AF65-F5344CB8AC3E}">
        <p14:creationId xmlns:p14="http://schemas.microsoft.com/office/powerpoint/2010/main" val="2973047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82010C-6BA2-44E0-8E6D-37A9D45544E7}" type="slidenum">
              <a:rPr lang="en-US" smtClean="0"/>
              <a:t>15</a:t>
            </a:fld>
            <a:endParaRPr lang="en-US"/>
          </a:p>
        </p:txBody>
      </p:sp>
    </p:spTree>
    <p:extLst>
      <p:ext uri="{BB962C8B-B14F-4D97-AF65-F5344CB8AC3E}">
        <p14:creationId xmlns:p14="http://schemas.microsoft.com/office/powerpoint/2010/main" val="4049766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82010C-6BA2-44E0-8E6D-37A9D45544E7}" type="slidenum">
              <a:rPr lang="en-US" smtClean="0"/>
              <a:t>16</a:t>
            </a:fld>
            <a:endParaRPr lang="en-US"/>
          </a:p>
        </p:txBody>
      </p:sp>
    </p:spTree>
    <p:extLst>
      <p:ext uri="{BB962C8B-B14F-4D97-AF65-F5344CB8AC3E}">
        <p14:creationId xmlns:p14="http://schemas.microsoft.com/office/powerpoint/2010/main" val="2467640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1655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04638-7DDF-E84D-B249-34AC7A13CD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199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738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04638-7DDF-E84D-B249-34AC7A13CD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85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335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377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200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523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2010C-6BA2-44E0-8E6D-37A9D45544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321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2010C-6BA2-44E0-8E6D-37A9D45544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606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Customize with country specific data to estimate the size of the opportunity.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3E672-EFEC-514E-A9C0-F3EC3A35DE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603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Customize with data and specific information on local constraints. </a:t>
            </a:r>
          </a:p>
        </p:txBody>
      </p:sp>
      <p:sp>
        <p:nvSpPr>
          <p:cNvPr id="4" name="Slide Number Placeholder 3"/>
          <p:cNvSpPr>
            <a:spLocks noGrp="1"/>
          </p:cNvSpPr>
          <p:nvPr>
            <p:ph type="sldNum" sz="quarter" idx="5"/>
          </p:nvPr>
        </p:nvSpPr>
        <p:spPr/>
        <p:txBody>
          <a:bodyPr/>
          <a:lstStyle/>
          <a:p>
            <a:fld id="{D882010C-6BA2-44E0-8E6D-37A9D45544E7}" type="slidenum">
              <a:rPr lang="en-US" smtClean="0"/>
              <a:t>4</a:t>
            </a:fld>
            <a:endParaRPr lang="en-US"/>
          </a:p>
        </p:txBody>
      </p:sp>
    </p:spTree>
    <p:extLst>
      <p:ext uri="{BB962C8B-B14F-4D97-AF65-F5344CB8AC3E}">
        <p14:creationId xmlns:p14="http://schemas.microsoft.com/office/powerpoint/2010/main" val="4197772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601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Mention that global signatories like FAW and WSBI create paths for FSPs to sign up in countries without national programs and global partners can plug into Country Programs.</a:t>
            </a:r>
          </a:p>
        </p:txBody>
      </p:sp>
      <p:sp>
        <p:nvSpPr>
          <p:cNvPr id="4" name="Slide Number Placeholder 3"/>
          <p:cNvSpPr>
            <a:spLocks noGrp="1"/>
          </p:cNvSpPr>
          <p:nvPr>
            <p:ph type="sldNum" sz="quarter" idx="5"/>
          </p:nvPr>
        </p:nvSpPr>
        <p:spPr/>
        <p:txBody>
          <a:bodyPr/>
          <a:lstStyle/>
          <a:p>
            <a:fld id="{D882010C-6BA2-44E0-8E6D-37A9D45544E7}" type="slidenum">
              <a:rPr lang="en-US" smtClean="0"/>
              <a:t>6</a:t>
            </a:fld>
            <a:endParaRPr lang="en-US"/>
          </a:p>
        </p:txBody>
      </p:sp>
    </p:spTree>
    <p:extLst>
      <p:ext uri="{BB962C8B-B14F-4D97-AF65-F5344CB8AC3E}">
        <p14:creationId xmlns:p14="http://schemas.microsoft.com/office/powerpoint/2010/main" val="1884099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8512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2010C-6BA2-44E0-8E6D-37A9D45544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177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82010C-6BA2-44E0-8E6D-37A9D45544E7}" type="slidenum">
              <a:rPr lang="en-US" smtClean="0"/>
              <a:t>10</a:t>
            </a:fld>
            <a:endParaRPr lang="en-US"/>
          </a:p>
        </p:txBody>
      </p:sp>
    </p:spTree>
    <p:extLst>
      <p:ext uri="{BB962C8B-B14F-4D97-AF65-F5344CB8AC3E}">
        <p14:creationId xmlns:p14="http://schemas.microsoft.com/office/powerpoint/2010/main" val="560598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FD84-7B67-4FAE-A470-DFFD0DD8C33E}"/>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48783805-D76F-465F-AD1D-C024A738623A}"/>
              </a:ext>
            </a:extLst>
          </p:cNvPr>
          <p:cNvSpPr>
            <a:spLocks noGrp="1"/>
          </p:cNvSpPr>
          <p:nvPr>
            <p:ph type="subTitle" idx="1"/>
          </p:nvPr>
        </p:nvSpPr>
        <p:spPr>
          <a:xfrm>
            <a:off x="1524000" y="3602039"/>
            <a:ext cx="9144000" cy="2133599"/>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endParaRPr lang="en-GB"/>
          </a:p>
        </p:txBody>
      </p:sp>
      <p:sp>
        <p:nvSpPr>
          <p:cNvPr id="7" name="Date Placeholder 3">
            <a:extLst>
              <a:ext uri="{FF2B5EF4-FFF2-40B4-BE49-F238E27FC236}">
                <a16:creationId xmlns:a16="http://schemas.microsoft.com/office/drawing/2014/main" id="{A5E0545A-7AF5-416C-B008-CD22E7267556}"/>
              </a:ext>
            </a:extLst>
          </p:cNvPr>
          <p:cNvSpPr txBox="1">
            <a:spLocks/>
          </p:cNvSpPr>
          <p:nvPr userDrawn="1"/>
        </p:nvSpPr>
        <p:spPr>
          <a:xfrm>
            <a:off x="465600" y="6231602"/>
            <a:ext cx="2743200" cy="365125"/>
          </a:xfrm>
          <a:prstGeom prst="rect">
            <a:avLst/>
          </a:prstGeom>
        </p:spPr>
        <p:txBody>
          <a:bodyPr anchor="ctr" anchorCtr="0"/>
          <a:lstStyle>
            <a:defPPr>
              <a:defRPr lang="en-US"/>
            </a:defPPr>
            <a:lvl1pPr marL="0" algn="l" defTabSz="4572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DC20618-E5D9-4E5B-AE98-0F53F165EA74}" type="datetime3">
              <a:rPr lang="en-GB" sz="1200" smtClean="0"/>
              <a:pPr algn="l"/>
              <a:t>7 February, 2024</a:t>
            </a:fld>
            <a:endParaRPr lang="en-GB" sz="1200"/>
          </a:p>
        </p:txBody>
      </p:sp>
    </p:spTree>
    <p:extLst>
      <p:ext uri="{BB962C8B-B14F-4D97-AF65-F5344CB8AC3E}">
        <p14:creationId xmlns:p14="http://schemas.microsoft.com/office/powerpoint/2010/main" val="141803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orange - gradi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7"/>
            <a:ext cx="10515600" cy="3940861"/>
          </a:xfrm>
        </p:spPr>
        <p:txBody>
          <a:bodyPr/>
          <a:lstStyle>
            <a:lvl1pPr marL="228591" indent="-228591">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3EFA0CB7-314C-46E8-8087-959F9F66F278}"/>
              </a:ext>
            </a:extLst>
          </p:cNvPr>
          <p:cNvSpPr txBox="1">
            <a:spLocks/>
          </p:cNvSpPr>
          <p:nvPr userDrawn="1"/>
        </p:nvSpPr>
        <p:spPr>
          <a:xfrm>
            <a:off x="0" y="5905500"/>
            <a:ext cx="12192000" cy="952500"/>
          </a:xfrm>
          <a:prstGeom prst="rect">
            <a:avLst/>
          </a:prstGeom>
          <a:gradFill>
            <a:gsLst>
              <a:gs pos="0">
                <a:srgbClr val="EE751B"/>
              </a:gs>
              <a:gs pos="100000">
                <a:srgbClr val="F9AE2D"/>
              </a:gs>
            </a:gsLst>
            <a:lin ang="2700000" scaled="0"/>
          </a:gradFill>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200">
              <a:solidFill>
                <a:srgbClr val="004A7F"/>
              </a:solidFill>
            </a:endParaRPr>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10" name="Picture 9" descr="Department for Business, Energy and Industrial Strategy crest" title="Department for Business, Energy and Industrial Strategy">
            <a:extLst>
              <a:ext uri="{FF2B5EF4-FFF2-40B4-BE49-F238E27FC236}">
                <a16:creationId xmlns:a16="http://schemas.microsoft.com/office/drawing/2014/main" id="{64FFE862-56D9-4D88-B9C7-BBC36A8188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3424614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violet - gradi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7"/>
            <a:ext cx="10515600" cy="3940861"/>
          </a:xfrm>
        </p:spPr>
        <p:txBody>
          <a:bodyPr/>
          <a:lstStyle>
            <a:lvl1pPr marL="228591" indent="-228591">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a:extLst>
              <a:ext uri="{FF2B5EF4-FFF2-40B4-BE49-F238E27FC236}">
                <a16:creationId xmlns:a16="http://schemas.microsoft.com/office/drawing/2014/main" id="{4337B99E-9BC4-481F-9216-F39A0CD5626F}"/>
              </a:ext>
            </a:extLst>
          </p:cNvPr>
          <p:cNvSpPr/>
          <p:nvPr userDrawn="1"/>
        </p:nvSpPr>
        <p:spPr>
          <a:xfrm>
            <a:off x="0" y="5909661"/>
            <a:ext cx="12192000" cy="954000"/>
          </a:xfrm>
          <a:prstGeom prst="rect">
            <a:avLst/>
          </a:prstGeom>
          <a:gradFill>
            <a:gsLst>
              <a:gs pos="0">
                <a:srgbClr val="AA1580"/>
              </a:gs>
              <a:gs pos="100000">
                <a:srgbClr val="E8348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10" name="Picture 9" descr="Department for Business, Energy and Industrial Strategy crest" title="Department for Business, Energy and Industrial Strategy">
            <a:extLst>
              <a:ext uri="{FF2B5EF4-FFF2-40B4-BE49-F238E27FC236}">
                <a16:creationId xmlns:a16="http://schemas.microsoft.com/office/drawing/2014/main" id="{B7B3A306-8C4A-4E92-967C-4E92BA0028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1133098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6B217-DE68-414A-B123-62BE05FEC0A0}"/>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D32462-9E6A-4AA6-9384-5EACBAAE549F}"/>
              </a:ext>
            </a:extLst>
          </p:cNvPr>
          <p:cNvSpPr>
            <a:spLocks noGrp="1"/>
          </p:cNvSpPr>
          <p:nvPr>
            <p:ph type="body" idx="1"/>
          </p:nvPr>
        </p:nvSpPr>
        <p:spPr>
          <a:xfrm>
            <a:off x="831851" y="4589464"/>
            <a:ext cx="10515600" cy="1177022"/>
          </a:xfrm>
        </p:spPr>
        <p:txBody>
          <a:bodyPr/>
          <a:lstStyle>
            <a:lvl1pPr marL="0" indent="0">
              <a:buNone/>
              <a:defRPr sz="2400">
                <a:solidFill>
                  <a:schemeClr val="tx1">
                    <a:tint val="75000"/>
                  </a:schemeClr>
                </a:solidFill>
              </a:defRPr>
            </a:lvl1pPr>
            <a:lvl2pPr marL="457182" indent="0">
              <a:buNone/>
              <a:defRPr sz="2000">
                <a:solidFill>
                  <a:schemeClr val="tx1">
                    <a:tint val="75000"/>
                  </a:schemeClr>
                </a:solidFill>
              </a:defRPr>
            </a:lvl2pPr>
            <a:lvl3pPr marL="914363"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0"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178DCE9E-CE4E-4330-A556-67E225114CC3}"/>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7" name="Slide Number Placeholder 5">
            <a:extLst>
              <a:ext uri="{FF2B5EF4-FFF2-40B4-BE49-F238E27FC236}">
                <a16:creationId xmlns:a16="http://schemas.microsoft.com/office/drawing/2014/main" id="{33B3E786-5A25-453E-8032-FB4F8B16650E}"/>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931145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A971-033E-4C9B-A764-87770B7939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344200-F2C0-4BA9-878F-9C61285A0779}"/>
              </a:ext>
            </a:extLst>
          </p:cNvPr>
          <p:cNvSpPr>
            <a:spLocks noGrp="1"/>
          </p:cNvSpPr>
          <p:nvPr>
            <p:ph sz="half" idx="1"/>
          </p:nvPr>
        </p:nvSpPr>
        <p:spPr>
          <a:xfrm>
            <a:off x="838200" y="1825627"/>
            <a:ext cx="5156200" cy="3940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693718-FD5D-47E9-A3F9-4F812AA911CC}"/>
              </a:ext>
            </a:extLst>
          </p:cNvPr>
          <p:cNvSpPr>
            <a:spLocks noGrp="1"/>
          </p:cNvSpPr>
          <p:nvPr>
            <p:ph sz="half" idx="2"/>
          </p:nvPr>
        </p:nvSpPr>
        <p:spPr>
          <a:xfrm>
            <a:off x="6197600" y="1825627"/>
            <a:ext cx="5156200" cy="3940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BD75208A-87CA-4A82-B2BC-CBB59B37F644}"/>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8" name="Slide Number Placeholder 5">
            <a:extLst>
              <a:ext uri="{FF2B5EF4-FFF2-40B4-BE49-F238E27FC236}">
                <a16:creationId xmlns:a16="http://schemas.microsoft.com/office/drawing/2014/main" id="{18F956BC-A9F4-43AF-9DA6-F610B8D19ED7}"/>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2150853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0353-8B7F-49E3-9A51-FC1545C28E5B}"/>
              </a:ext>
            </a:extLst>
          </p:cNvPr>
          <p:cNvSpPr>
            <a:spLocks noGrp="1"/>
          </p:cNvSpPr>
          <p:nvPr>
            <p:ph type="title"/>
          </p:nvPr>
        </p:nvSpPr>
        <p:spPr>
          <a:xfrm>
            <a:off x="840317"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BF1E82-FC51-4EC1-B592-107D997D733F}"/>
              </a:ext>
            </a:extLst>
          </p:cNvPr>
          <p:cNvSpPr>
            <a:spLocks noGrp="1"/>
          </p:cNvSpPr>
          <p:nvPr>
            <p:ph type="body" idx="1"/>
          </p:nvPr>
        </p:nvSpPr>
        <p:spPr>
          <a:xfrm>
            <a:off x="840319" y="1681163"/>
            <a:ext cx="5158316" cy="823912"/>
          </a:xfrm>
        </p:spPr>
        <p:txBody>
          <a:bodyPr anchor="b"/>
          <a:lstStyle>
            <a:lvl1pPr marL="0" indent="0">
              <a:buNone/>
              <a:defRPr sz="2400" b="1">
                <a:solidFill>
                  <a:srgbClr val="041E42"/>
                </a:soli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4C9ABA7-3F80-4F91-8503-555CC52DD3DB}"/>
              </a:ext>
            </a:extLst>
          </p:cNvPr>
          <p:cNvSpPr>
            <a:spLocks noGrp="1"/>
          </p:cNvSpPr>
          <p:nvPr>
            <p:ph sz="half" idx="2"/>
          </p:nvPr>
        </p:nvSpPr>
        <p:spPr>
          <a:xfrm>
            <a:off x="840319" y="2505075"/>
            <a:ext cx="5158316" cy="32614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9C6BDBC-8FC7-4DB9-B231-E63D5B3E6D85}"/>
              </a:ext>
            </a:extLst>
          </p:cNvPr>
          <p:cNvSpPr>
            <a:spLocks noGrp="1"/>
          </p:cNvSpPr>
          <p:nvPr>
            <p:ph type="body" sz="quarter" idx="3"/>
          </p:nvPr>
        </p:nvSpPr>
        <p:spPr>
          <a:xfrm>
            <a:off x="6172201" y="1681163"/>
            <a:ext cx="5183717" cy="823912"/>
          </a:xfrm>
        </p:spPr>
        <p:txBody>
          <a:bodyPr anchor="b"/>
          <a:lstStyle>
            <a:lvl1pPr marL="0" indent="0">
              <a:buNone/>
              <a:defRPr sz="2400" b="1">
                <a:solidFill>
                  <a:srgbClr val="041E42"/>
                </a:soli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88E1DA-9AD4-47DF-B87F-D3583B4909C9}"/>
              </a:ext>
            </a:extLst>
          </p:cNvPr>
          <p:cNvSpPr>
            <a:spLocks noGrp="1"/>
          </p:cNvSpPr>
          <p:nvPr>
            <p:ph sz="quarter" idx="4"/>
          </p:nvPr>
        </p:nvSpPr>
        <p:spPr>
          <a:xfrm>
            <a:off x="6172201" y="2505075"/>
            <a:ext cx="5183717" cy="32614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E17ABE9E-BEEC-4BBC-A2AA-F692A8FD8B46}"/>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10" name="Slide Number Placeholder 5">
            <a:extLst>
              <a:ext uri="{FF2B5EF4-FFF2-40B4-BE49-F238E27FC236}">
                <a16:creationId xmlns:a16="http://schemas.microsoft.com/office/drawing/2014/main" id="{2AF424FE-5761-4F71-AACB-D40D22FD0058}"/>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2666557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4E33-0BE5-4495-831B-B0B350330BB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F15D4869-F21B-4D37-9BA0-C50E74A27B19}"/>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B5F2F908-AE9A-48CF-953D-B401BF9B6A64}"/>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1159717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34244F-83D4-4984-8713-188D5E33CFFE}"/>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5" name="Slide Number Placeholder 5">
            <a:extLst>
              <a:ext uri="{FF2B5EF4-FFF2-40B4-BE49-F238E27FC236}">
                <a16:creationId xmlns:a16="http://schemas.microsoft.com/office/drawing/2014/main" id="{90253A38-951D-4789-8BE7-947D3B002E43}"/>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1715691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C7FD-2EEC-4990-A9E9-04DFF1DC2CE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A7E741-406C-4CEB-80A6-1C07C574EBA5}"/>
              </a:ext>
            </a:extLst>
          </p:cNvPr>
          <p:cNvSpPr>
            <a:spLocks noGrp="1"/>
          </p:cNvSpPr>
          <p:nvPr>
            <p:ph idx="1"/>
          </p:nvPr>
        </p:nvSpPr>
        <p:spPr>
          <a:xfrm>
            <a:off x="5183717" y="987427"/>
            <a:ext cx="6172200" cy="477906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A2A90E-E4DE-428A-BDFF-826E653C519D}"/>
              </a:ext>
            </a:extLst>
          </p:cNvPr>
          <p:cNvSpPr>
            <a:spLocks noGrp="1"/>
          </p:cNvSpPr>
          <p:nvPr>
            <p:ph type="body" sz="half" idx="2"/>
          </p:nvPr>
        </p:nvSpPr>
        <p:spPr>
          <a:xfrm>
            <a:off x="840318" y="2057400"/>
            <a:ext cx="3932767" cy="3709086"/>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0D5D61F2-C602-4E21-A127-83D96D9954D8}"/>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8" name="Slide Number Placeholder 5">
            <a:extLst>
              <a:ext uri="{FF2B5EF4-FFF2-40B4-BE49-F238E27FC236}">
                <a16:creationId xmlns:a16="http://schemas.microsoft.com/office/drawing/2014/main" id="{F7949ACD-5CE9-4EF0-B2A8-DF128FD0BDB7}"/>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529294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82118-D9EE-41EE-9CCE-13A6031D08C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B3221C-8068-4121-A0AB-9D2E58AE1D85}"/>
              </a:ext>
            </a:extLst>
          </p:cNvPr>
          <p:cNvSpPr>
            <a:spLocks noGrp="1"/>
          </p:cNvSpPr>
          <p:nvPr>
            <p:ph type="pic" idx="1"/>
          </p:nvPr>
        </p:nvSpPr>
        <p:spPr>
          <a:xfrm>
            <a:off x="5183717" y="987427"/>
            <a:ext cx="6172200" cy="4779061"/>
          </a:xfrm>
        </p:spPr>
        <p:txBody>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BC3742E5-9290-4C19-993E-8B2F5C1BDB81}"/>
              </a:ext>
            </a:extLst>
          </p:cNvPr>
          <p:cNvSpPr>
            <a:spLocks noGrp="1"/>
          </p:cNvSpPr>
          <p:nvPr>
            <p:ph type="body" sz="half" idx="2"/>
          </p:nvPr>
        </p:nvSpPr>
        <p:spPr>
          <a:xfrm>
            <a:off x="840318" y="2057400"/>
            <a:ext cx="3932767" cy="3709086"/>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6465AE10-A9FF-4209-8ACD-DF74AFD08333}"/>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8" name="Slide Number Placeholder 5">
            <a:extLst>
              <a:ext uri="{FF2B5EF4-FFF2-40B4-BE49-F238E27FC236}">
                <a16:creationId xmlns:a16="http://schemas.microsoft.com/office/drawing/2014/main" id="{F9089D4F-B540-4BBB-8F10-D02BF5C25AEB}"/>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133486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9C6956-4894-417C-95EA-E31FE2AEE84F}" type="datetimeFigureOut">
              <a:rPr lang="en-GB" smtClean="0"/>
              <a:t>07/02/2024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2525C3-8177-44E2-B5E5-DC135671246C}" type="slidenum">
              <a:rPr lang="en-GB" smtClean="0"/>
              <a:t>‹#›</a:t>
            </a:fld>
            <a:endParaRPr lang="en-GB"/>
          </a:p>
        </p:txBody>
      </p:sp>
      <p:sp>
        <p:nvSpPr>
          <p:cNvPr id="12" name="Title 1"/>
          <p:cNvSpPr>
            <a:spLocks noGrp="1"/>
          </p:cNvSpPr>
          <p:nvPr>
            <p:ph type="title"/>
          </p:nvPr>
        </p:nvSpPr>
        <p:spPr>
          <a:xfrm>
            <a:off x="283783" y="297070"/>
            <a:ext cx="11668868" cy="1013647"/>
          </a:xfrm>
        </p:spPr>
        <p:txBody>
          <a:bodyPr>
            <a:normAutofit/>
          </a:bodyPr>
          <a:lstStyle>
            <a:lvl1pPr algn="l">
              <a:defRPr sz="31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3" name="Content Placeholder 3"/>
          <p:cNvSpPr>
            <a:spLocks noGrp="1"/>
          </p:cNvSpPr>
          <p:nvPr>
            <p:ph sz="half" idx="2"/>
          </p:nvPr>
        </p:nvSpPr>
        <p:spPr>
          <a:xfrm>
            <a:off x="283783" y="1556792"/>
            <a:ext cx="11668868"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353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B4287E-D309-4A9A-9002-06097225DF41}"/>
              </a:ext>
            </a:extLst>
          </p:cNvPr>
          <p:cNvSpPr/>
          <p:nvPr userDrawn="1"/>
        </p:nvSpPr>
        <p:spPr>
          <a:xfrm>
            <a:off x="0" y="0"/>
            <a:ext cx="12192000" cy="5914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206792" indent="0" algn="ctr"/>
            <a:r>
              <a:rPr lang="en-GB" sz="1800">
                <a:solidFill>
                  <a:srgbClr val="868686"/>
                </a:solidFill>
              </a:rPr>
              <a:t>Insert image</a:t>
            </a:r>
          </a:p>
          <a:p>
            <a:pPr marL="5206792" marR="0" lvl="0" indent="0" algn="ctr" defTabSz="457182" rtl="0" eaLnBrk="1" fontAlgn="auto" latinLnBrk="0" hangingPunct="1">
              <a:lnSpc>
                <a:spcPct val="100000"/>
              </a:lnSpc>
              <a:spcBef>
                <a:spcPts val="0"/>
              </a:spcBef>
              <a:spcAft>
                <a:spcPts val="0"/>
              </a:spcAft>
              <a:buClrTx/>
              <a:buSzTx/>
              <a:buFontTx/>
              <a:buNone/>
              <a:tabLst/>
              <a:defRPr/>
            </a:pPr>
            <a:r>
              <a:rPr lang="en-GB" sz="1200">
                <a:solidFill>
                  <a:srgbClr val="868686"/>
                </a:solidFill>
              </a:rPr>
              <a:t>(Send backwards until  image appears </a:t>
            </a:r>
            <a:br>
              <a:rPr lang="en-GB" sz="1200">
                <a:solidFill>
                  <a:srgbClr val="868686"/>
                </a:solidFill>
              </a:rPr>
            </a:br>
            <a:r>
              <a:rPr lang="en-GB" sz="1200">
                <a:solidFill>
                  <a:srgbClr val="868686"/>
                </a:solidFill>
              </a:rPr>
              <a:t>behind title. Do not cover the footer banner.)</a:t>
            </a:r>
          </a:p>
        </p:txBody>
      </p:sp>
      <p:sp>
        <p:nvSpPr>
          <p:cNvPr id="2" name="Title 1">
            <a:extLst>
              <a:ext uri="{FF2B5EF4-FFF2-40B4-BE49-F238E27FC236}">
                <a16:creationId xmlns:a16="http://schemas.microsoft.com/office/drawing/2014/main" id="{18F1FD84-7B67-4FAE-A470-DFFD0DD8C33E}"/>
              </a:ext>
            </a:extLst>
          </p:cNvPr>
          <p:cNvSpPr>
            <a:spLocks noGrp="1"/>
          </p:cNvSpPr>
          <p:nvPr>
            <p:ph type="ctrTitle"/>
          </p:nvPr>
        </p:nvSpPr>
        <p:spPr>
          <a:xfrm>
            <a:off x="-2757" y="1944130"/>
            <a:ext cx="6098757" cy="1565833"/>
          </a:xfrm>
          <a:solidFill>
            <a:srgbClr val="003478">
              <a:alpha val="71765"/>
            </a:srgbClr>
          </a:solidFill>
        </p:spPr>
        <p:txBody>
          <a:bodyPr anchor="b">
            <a:normAutofit/>
          </a:bodyPr>
          <a:lstStyle>
            <a:lvl1pPr marL="361936" indent="0" algn="l">
              <a:defRPr sz="4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48783805-D76F-465F-AD1D-C024A738623A}"/>
              </a:ext>
            </a:extLst>
          </p:cNvPr>
          <p:cNvSpPr>
            <a:spLocks noGrp="1"/>
          </p:cNvSpPr>
          <p:nvPr>
            <p:ph type="subTitle" idx="1"/>
          </p:nvPr>
        </p:nvSpPr>
        <p:spPr>
          <a:xfrm>
            <a:off x="-2752" y="3503184"/>
            <a:ext cx="6098753" cy="904061"/>
          </a:xfrm>
          <a:solidFill>
            <a:srgbClr val="003478">
              <a:alpha val="72000"/>
            </a:srgbClr>
          </a:solidFill>
        </p:spPr>
        <p:txBody>
          <a:bodyPr/>
          <a:lstStyle>
            <a:lvl1pPr marL="361936" indent="0" algn="l">
              <a:buNone/>
              <a:defRPr sz="2400">
                <a:solidFill>
                  <a:schemeClr val="bg1"/>
                </a:solidFill>
              </a:defRPr>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endParaRPr lang="en-GB"/>
          </a:p>
        </p:txBody>
      </p:sp>
      <p:sp>
        <p:nvSpPr>
          <p:cNvPr id="7" name="Date Placeholder 3">
            <a:extLst>
              <a:ext uri="{FF2B5EF4-FFF2-40B4-BE49-F238E27FC236}">
                <a16:creationId xmlns:a16="http://schemas.microsoft.com/office/drawing/2014/main" id="{5D9E296F-03BB-4CE0-AFAE-F535A6CBB143}"/>
              </a:ext>
            </a:extLst>
          </p:cNvPr>
          <p:cNvSpPr txBox="1">
            <a:spLocks/>
          </p:cNvSpPr>
          <p:nvPr userDrawn="1"/>
        </p:nvSpPr>
        <p:spPr>
          <a:xfrm>
            <a:off x="465600" y="6231602"/>
            <a:ext cx="2743200" cy="365125"/>
          </a:xfrm>
          <a:prstGeom prst="rect">
            <a:avLst/>
          </a:prstGeom>
        </p:spPr>
        <p:txBody>
          <a:bodyPr anchor="ctr" anchorCtr="0"/>
          <a:lstStyle>
            <a:defPPr>
              <a:defRPr lang="en-US"/>
            </a:defPPr>
            <a:lvl1pPr marL="0" algn="l" defTabSz="4572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DC20618-E5D9-4E5B-AE98-0F53F165EA74}" type="datetime3">
              <a:rPr lang="en-GB" sz="1200" smtClean="0"/>
              <a:pPr algn="l"/>
              <a:t>7 February, 2024</a:t>
            </a:fld>
            <a:endParaRPr lang="en-GB" sz="1200"/>
          </a:p>
        </p:txBody>
      </p:sp>
    </p:spTree>
    <p:extLst>
      <p:ext uri="{BB962C8B-B14F-4D97-AF65-F5344CB8AC3E}">
        <p14:creationId xmlns:p14="http://schemas.microsoft.com/office/powerpoint/2010/main" val="1169282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11EAE1A9-8E7E-D04D-9670-8269DAC153D9}" type="slidenum">
              <a:rPr lang="fr-FR" smtClean="0"/>
              <a:pPr/>
              <a:t>‹#›</a:t>
            </a:fld>
            <a:endParaRPr lang="fr-FR"/>
          </a:p>
        </p:txBody>
      </p:sp>
      <p:sp>
        <p:nvSpPr>
          <p:cNvPr id="7" name="Table Placeholder 6"/>
          <p:cNvSpPr>
            <a:spLocks noGrp="1"/>
          </p:cNvSpPr>
          <p:nvPr>
            <p:ph type="tbl" sz="quarter" idx="11"/>
          </p:nvPr>
        </p:nvSpPr>
        <p:spPr>
          <a:xfrm>
            <a:off x="336551" y="1658607"/>
            <a:ext cx="11518900" cy="4404784"/>
          </a:xfrm>
          <a:prstGeom prst="rect">
            <a:avLst/>
          </a:prstGeom>
        </p:spPr>
        <p:txBody>
          <a:bodyPr/>
          <a:lstStyle/>
          <a:p>
            <a:r>
              <a:rPr lang="en-US"/>
              <a:t>Click icon to add table</a:t>
            </a:r>
            <a:endParaRPr lang="en-GB"/>
          </a:p>
        </p:txBody>
      </p:sp>
      <p:sp>
        <p:nvSpPr>
          <p:cNvPr id="5" name="Content Placeholder 2"/>
          <p:cNvSpPr>
            <a:spLocks noGrp="1"/>
          </p:cNvSpPr>
          <p:nvPr>
            <p:ph sz="quarter" idx="14" hasCustomPrompt="1"/>
          </p:nvPr>
        </p:nvSpPr>
        <p:spPr>
          <a:xfrm>
            <a:off x="7157492" y="6411763"/>
            <a:ext cx="3149600" cy="363483"/>
          </a:xfrm>
          <a:prstGeom prst="rect">
            <a:avLst/>
          </a:prstGeom>
        </p:spPr>
        <p:txBody>
          <a:bodyPr/>
          <a:lstStyle>
            <a:lvl1pPr marL="0" indent="0">
              <a:buNone/>
              <a:defRPr lang="en-US" sz="1600" kern="1200" baseline="0" smtClean="0">
                <a:solidFill>
                  <a:schemeClr val="tx1"/>
                </a:solidFill>
                <a:latin typeface="+mj-lt"/>
                <a:ea typeface="+mn-ea"/>
                <a:cs typeface="+mn-cs"/>
              </a:defRPr>
            </a:lvl1pPr>
          </a:lstStyle>
          <a:p>
            <a:pPr lvl="0"/>
            <a:r>
              <a:rPr lang="de-DE">
                <a:solidFill>
                  <a:schemeClr val="tx1"/>
                </a:solidFill>
                <a:latin typeface="+mj-lt"/>
              </a:rPr>
              <a:t># </a:t>
            </a:r>
            <a:r>
              <a:rPr lang="en-US"/>
              <a:t>Edit Hashtag here</a:t>
            </a:r>
          </a:p>
        </p:txBody>
      </p:sp>
    </p:spTree>
    <p:extLst>
      <p:ext uri="{BB962C8B-B14F-4D97-AF65-F5344CB8AC3E}">
        <p14:creationId xmlns:p14="http://schemas.microsoft.com/office/powerpoint/2010/main" val="1392148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2_Diapositive de titre">
    <p:bg>
      <p:bgPr>
        <a:gradFill flip="none" rotWithShape="1">
          <a:gsLst>
            <a:gs pos="0">
              <a:schemeClr val="accent6">
                <a:lumMod val="60000"/>
                <a:lumOff val="40000"/>
              </a:schemeClr>
            </a:gs>
            <a:gs pos="64000">
              <a:srgbClr val="7D274A"/>
            </a:gs>
          </a:gsLst>
          <a:lin ang="13500000" scaled="1"/>
          <a:tileRect/>
        </a:gradFill>
        <a:effectLst/>
      </p:bgPr>
    </p:bg>
    <p:spTree>
      <p:nvGrpSpPr>
        <p:cNvPr id="1" name=""/>
        <p:cNvGrpSpPr/>
        <p:nvPr/>
      </p:nvGrpSpPr>
      <p:grpSpPr>
        <a:xfrm>
          <a:off x="0" y="0"/>
          <a:ext cx="0" cy="0"/>
          <a:chOff x="0" y="0"/>
          <a:chExt cx="0" cy="0"/>
        </a:xfrm>
      </p:grpSpPr>
      <p:pic>
        <p:nvPicPr>
          <p:cNvPr id="15" name="Image 14" descr="angle_16-9_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0"/>
            <a:ext cx="2632567" cy="4241357"/>
          </a:xfrm>
          <a:prstGeom prst="rect">
            <a:avLst/>
          </a:prstGeom>
        </p:spPr>
      </p:pic>
      <p:pic>
        <p:nvPicPr>
          <p:cNvPr id="16" name="Image 15" descr="angle_16-9_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1690" y="2616643"/>
            <a:ext cx="2632567" cy="4241357"/>
          </a:xfrm>
          <a:prstGeom prst="rect">
            <a:avLst/>
          </a:prstGeom>
        </p:spPr>
      </p:pic>
      <p:pic>
        <p:nvPicPr>
          <p:cNvPr id="17" name="Image 16"/>
          <p:cNvPicPr>
            <a:picLocks noChangeAspect="1"/>
          </p:cNvPicPr>
          <p:nvPr/>
        </p:nvPicPr>
        <p:blipFill>
          <a:blip r:embed="rId3" cstate="print"/>
          <a:stretch>
            <a:fillRect/>
          </a:stretch>
        </p:blipFill>
        <p:spPr>
          <a:xfrm>
            <a:off x="518400" y="440534"/>
            <a:ext cx="691200" cy="1437697"/>
          </a:xfrm>
          <a:prstGeom prst="rect">
            <a:avLst/>
          </a:prstGeom>
        </p:spPr>
      </p:pic>
      <p:pic>
        <p:nvPicPr>
          <p:cNvPr id="18" name="Image 17" descr="OECD_TEXT_20cm_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5600" y="6048000"/>
            <a:ext cx="1789176" cy="594360"/>
          </a:xfrm>
          <a:prstGeom prst="rect">
            <a:avLst/>
          </a:prstGeom>
        </p:spPr>
      </p:pic>
      <p:sp>
        <p:nvSpPr>
          <p:cNvPr id="10" name="Title 1"/>
          <p:cNvSpPr>
            <a:spLocks noGrp="1"/>
          </p:cNvSpPr>
          <p:nvPr>
            <p:ph type="ctrTitle" hasCustomPrompt="1"/>
          </p:nvPr>
        </p:nvSpPr>
        <p:spPr>
          <a:xfrm>
            <a:off x="1872000" y="2140205"/>
            <a:ext cx="8400000" cy="1627796"/>
          </a:xfrm>
        </p:spPr>
        <p:txBody>
          <a:bodyPr anchor="b" anchorCtr="0">
            <a:spAutoFit/>
          </a:bodyPr>
          <a:lstStyle>
            <a:lvl1pPr>
              <a:lnSpc>
                <a:spcPts val="5867"/>
              </a:lnSpc>
              <a:defRPr sz="5733" b="0" cap="all">
                <a:solidFill>
                  <a:schemeClr val="tx1"/>
                </a:solidFill>
                <a:latin typeface="+mj-lt"/>
              </a:defRPr>
            </a:lvl1pPr>
          </a:lstStyle>
          <a:p>
            <a:r>
              <a:rPr lang="fr-FR"/>
              <a:t>Click to </a:t>
            </a:r>
            <a:r>
              <a:rPr lang="fr-FR" err="1"/>
              <a:t>edit</a:t>
            </a:r>
            <a:r>
              <a:rPr lang="fr-FR"/>
              <a:t> </a:t>
            </a:r>
            <a:r>
              <a:rPr lang="fr-FR" err="1"/>
              <a:t>Presentation</a:t>
            </a:r>
            <a:r>
              <a:rPr lang="fr-FR"/>
              <a:t> </a:t>
            </a:r>
            <a:r>
              <a:rPr lang="fr-FR" err="1"/>
              <a:t>title</a:t>
            </a:r>
            <a:endParaRPr lang="en-US"/>
          </a:p>
        </p:txBody>
      </p:sp>
      <p:sp>
        <p:nvSpPr>
          <p:cNvPr id="11" name="Subtitle 2"/>
          <p:cNvSpPr>
            <a:spLocks noGrp="1"/>
          </p:cNvSpPr>
          <p:nvPr>
            <p:ph type="subTitle" idx="1" hasCustomPrompt="1"/>
          </p:nvPr>
        </p:nvSpPr>
        <p:spPr>
          <a:xfrm>
            <a:off x="1872000" y="3840001"/>
            <a:ext cx="8400000" cy="412934"/>
          </a:xfrm>
          <a:prstGeom prst="rect">
            <a:avLst/>
          </a:prstGeom>
        </p:spPr>
        <p:txBody>
          <a:bodyPr>
            <a:spAutoFit/>
          </a:bodyPr>
          <a:lstStyle>
            <a:lvl1pPr marL="0" indent="0" algn="l">
              <a:lnSpc>
                <a:spcPts val="2533"/>
              </a:lnSpc>
              <a:spcBef>
                <a:spcPts val="0"/>
              </a:spcBef>
              <a:buNone/>
              <a:defRPr sz="2267">
                <a:solidFill>
                  <a:schemeClr val="tx1">
                    <a:tint val="75000"/>
                  </a:schemeClr>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Click to </a:t>
            </a:r>
            <a:r>
              <a:rPr lang="fr-FR" err="1"/>
              <a:t>edit</a:t>
            </a:r>
            <a:r>
              <a:rPr lang="fr-FR"/>
              <a:t> </a:t>
            </a:r>
            <a:r>
              <a:rPr lang="fr-FR" err="1"/>
              <a:t>Subtitle</a:t>
            </a:r>
            <a:endParaRPr lang="en-US"/>
          </a:p>
        </p:txBody>
      </p:sp>
      <p:sp>
        <p:nvSpPr>
          <p:cNvPr id="20" name="Espace réservé du texte 3"/>
          <p:cNvSpPr>
            <a:spLocks noGrp="1"/>
          </p:cNvSpPr>
          <p:nvPr>
            <p:ph type="body" sz="half" idx="2" hasCustomPrompt="1"/>
          </p:nvPr>
        </p:nvSpPr>
        <p:spPr>
          <a:xfrm>
            <a:off x="1872000" y="5117093"/>
            <a:ext cx="6000000" cy="244800"/>
          </a:xfrm>
          <a:prstGeom prst="rect">
            <a:avLst/>
          </a:prstGeom>
        </p:spPr>
        <p:txBody>
          <a:bodyPr wrap="none" rIns="0" anchor="ctr"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fr-FR" sz="1600" kern="1200" baseline="0" smtClean="0">
                <a:solidFill>
                  <a:schemeClr val="tx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marL="0" marR="0" lvl="0" indent="0" algn="l" defTabSz="1219170" rtl="0" eaLnBrk="1" fontAlgn="auto" latinLnBrk="0" hangingPunct="1">
              <a:lnSpc>
                <a:spcPct val="100000"/>
              </a:lnSpc>
              <a:spcBef>
                <a:spcPts val="0"/>
              </a:spcBef>
              <a:spcAft>
                <a:spcPts val="0"/>
              </a:spcAft>
              <a:buClrTx/>
              <a:buSzTx/>
              <a:buFont typeface="Arial" pitchFamily="34" charset="0"/>
              <a:buNone/>
              <a:tabLst/>
              <a:defRPr/>
            </a:pPr>
            <a:r>
              <a:rPr lang="fr-FR" sz="1600" kern="1200" baseline="0">
                <a:solidFill>
                  <a:schemeClr val="tx1"/>
                </a:solidFill>
                <a:latin typeface="+mj-lt"/>
                <a:ea typeface="+mn-ea"/>
                <a:cs typeface="+mn-cs"/>
              </a:rPr>
              <a:t>Centre for </a:t>
            </a:r>
            <a:r>
              <a:rPr lang="fr-FR" sz="1600" kern="1200" baseline="0" err="1">
                <a:solidFill>
                  <a:schemeClr val="tx1"/>
                </a:solidFill>
                <a:latin typeface="+mj-lt"/>
                <a:ea typeface="+mn-ea"/>
                <a:cs typeface="+mn-cs"/>
              </a:rPr>
              <a:t>Entrepreneurship</a:t>
            </a:r>
            <a:r>
              <a:rPr lang="fr-FR" sz="1600" kern="1200" baseline="0">
                <a:solidFill>
                  <a:schemeClr val="tx1"/>
                </a:solidFill>
                <a:latin typeface="+mj-lt"/>
                <a:ea typeface="+mn-ea"/>
                <a:cs typeface="+mn-cs"/>
              </a:rPr>
              <a:t>, </a:t>
            </a:r>
            <a:r>
              <a:rPr lang="fr-FR" sz="1600" kern="1200" baseline="0" err="1">
                <a:solidFill>
                  <a:schemeClr val="tx1"/>
                </a:solidFill>
                <a:latin typeface="+mj-lt"/>
                <a:ea typeface="+mn-ea"/>
                <a:cs typeface="+mn-cs"/>
              </a:rPr>
              <a:t>SMEs</a:t>
            </a:r>
            <a:r>
              <a:rPr lang="fr-FR" sz="1600" kern="1200" baseline="0">
                <a:solidFill>
                  <a:schemeClr val="tx1"/>
                </a:solidFill>
                <a:latin typeface="+mj-lt"/>
                <a:ea typeface="+mn-ea"/>
                <a:cs typeface="+mn-cs"/>
              </a:rPr>
              <a:t>, </a:t>
            </a:r>
            <a:r>
              <a:rPr lang="fr-FR" sz="1600" kern="1200" baseline="0" err="1">
                <a:solidFill>
                  <a:schemeClr val="tx1"/>
                </a:solidFill>
                <a:latin typeface="+mj-lt"/>
                <a:ea typeface="+mn-ea"/>
                <a:cs typeface="+mn-cs"/>
              </a:rPr>
              <a:t>Regions</a:t>
            </a:r>
            <a:r>
              <a:rPr lang="fr-FR" sz="1600" kern="1200" baseline="0">
                <a:solidFill>
                  <a:schemeClr val="tx1"/>
                </a:solidFill>
                <a:latin typeface="+mj-lt"/>
                <a:ea typeface="+mn-ea"/>
                <a:cs typeface="+mn-cs"/>
              </a:rPr>
              <a:t> and Cities (CFE)</a:t>
            </a:r>
            <a:r>
              <a:rPr lang="fr-FR"/>
              <a:t> </a:t>
            </a:r>
          </a:p>
        </p:txBody>
      </p:sp>
      <p:sp>
        <p:nvSpPr>
          <p:cNvPr id="21" name="Espace réservé du texte 3"/>
          <p:cNvSpPr>
            <a:spLocks noGrp="1"/>
          </p:cNvSpPr>
          <p:nvPr>
            <p:ph type="body" sz="half" idx="10" hasCustomPrompt="1"/>
          </p:nvPr>
        </p:nvSpPr>
        <p:spPr>
          <a:xfrm>
            <a:off x="1872000" y="4823612"/>
            <a:ext cx="6000000" cy="244800"/>
          </a:xfrm>
          <a:prstGeom prst="rect">
            <a:avLst/>
          </a:prstGeom>
        </p:spPr>
        <p:txBody>
          <a:bodyPr wrap="none" rIns="0" anchor="ctr"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fr-FR" sz="1600" kern="1200" baseline="0" smtClean="0">
                <a:solidFill>
                  <a:schemeClr val="tx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marL="0" marR="0" lvl="0" indent="0" algn="l" defTabSz="1219170" rtl="0" eaLnBrk="1" fontAlgn="auto" latinLnBrk="0" hangingPunct="1">
              <a:lnSpc>
                <a:spcPct val="100000"/>
              </a:lnSpc>
              <a:spcBef>
                <a:spcPts val="0"/>
              </a:spcBef>
              <a:spcAft>
                <a:spcPts val="0"/>
              </a:spcAft>
              <a:buClrTx/>
              <a:buSzTx/>
              <a:buFont typeface="Arial" pitchFamily="34" charset="0"/>
              <a:buNone/>
              <a:tabLst/>
              <a:defRPr/>
            </a:pPr>
            <a:r>
              <a:rPr lang="fr-FR" sz="1600" kern="1200" baseline="0">
                <a:solidFill>
                  <a:schemeClr val="tx1"/>
                </a:solidFill>
                <a:latin typeface="+mj-lt"/>
                <a:ea typeface="+mn-ea"/>
                <a:cs typeface="+mn-cs"/>
              </a:rPr>
              <a:t>Click to </a:t>
            </a:r>
            <a:r>
              <a:rPr lang="fr-FR" sz="1600" kern="1200" baseline="0" err="1">
                <a:solidFill>
                  <a:schemeClr val="tx1"/>
                </a:solidFill>
                <a:latin typeface="+mj-lt"/>
                <a:ea typeface="+mn-ea"/>
                <a:cs typeface="+mn-cs"/>
              </a:rPr>
              <a:t>edit</a:t>
            </a:r>
            <a:r>
              <a:rPr lang="fr-FR" sz="1600" kern="1200" baseline="0">
                <a:solidFill>
                  <a:schemeClr val="tx1"/>
                </a:solidFill>
                <a:latin typeface="+mj-lt"/>
                <a:ea typeface="+mn-ea"/>
                <a:cs typeface="+mn-cs"/>
              </a:rPr>
              <a:t> the date </a:t>
            </a:r>
            <a:r>
              <a:rPr lang="fr-FR" sz="1600" kern="1200" baseline="0" err="1">
                <a:solidFill>
                  <a:schemeClr val="tx1"/>
                </a:solidFill>
                <a:latin typeface="+mj-lt"/>
                <a:ea typeface="+mn-ea"/>
                <a:cs typeface="+mn-cs"/>
              </a:rPr>
              <a:t>here</a:t>
            </a:r>
            <a:endParaRPr lang="fr-FR"/>
          </a:p>
        </p:txBody>
      </p:sp>
      <p:sp>
        <p:nvSpPr>
          <p:cNvPr id="12" name="Content Placeholder 2"/>
          <p:cNvSpPr>
            <a:spLocks noGrp="1"/>
          </p:cNvSpPr>
          <p:nvPr>
            <p:ph sz="quarter" idx="14" hasCustomPrompt="1"/>
          </p:nvPr>
        </p:nvSpPr>
        <p:spPr>
          <a:xfrm>
            <a:off x="1872001" y="5414851"/>
            <a:ext cx="3057444" cy="321219"/>
          </a:xfrm>
          <a:prstGeom prst="rect">
            <a:avLst/>
          </a:prstGeom>
        </p:spPr>
        <p:txBody>
          <a:bodyPr/>
          <a:lstStyle>
            <a:lvl1pPr marL="0" indent="0">
              <a:buNone/>
              <a:defRPr lang="en-US" sz="1600" kern="1200" baseline="0" dirty="0" smtClean="0">
                <a:solidFill>
                  <a:schemeClr val="tx1"/>
                </a:solidFill>
                <a:latin typeface="+mj-lt"/>
                <a:ea typeface="+mn-ea"/>
                <a:cs typeface="+mn-cs"/>
              </a:defRPr>
            </a:lvl1pPr>
          </a:lstStyle>
          <a:p>
            <a:pPr lvl="0"/>
            <a:r>
              <a:rPr lang="de-DE">
                <a:solidFill>
                  <a:schemeClr val="tx1"/>
                </a:solidFill>
                <a:latin typeface="+mj-lt"/>
              </a:rPr>
              <a:t>Edit # </a:t>
            </a:r>
            <a:r>
              <a:rPr lang="en-US"/>
              <a:t>Hashtag here</a:t>
            </a:r>
          </a:p>
        </p:txBody>
      </p:sp>
      <p:sp>
        <p:nvSpPr>
          <p:cNvPr id="13" name="Rectangle 12"/>
          <p:cNvSpPr/>
          <p:nvPr userDrawn="1"/>
        </p:nvSpPr>
        <p:spPr>
          <a:xfrm>
            <a:off x="1881008" y="6282037"/>
            <a:ext cx="6096000" cy="276999"/>
          </a:xfrm>
          <a:prstGeom prst="rect">
            <a:avLst/>
          </a:prstGeom>
        </p:spPr>
        <p:txBody>
          <a:bodyPr>
            <a:spAutoFit/>
          </a:bodyPr>
          <a:lstStyle/>
          <a:p>
            <a:r>
              <a:rPr lang="en-US" sz="1200" baseline="0">
                <a:latin typeface="+mj-lt"/>
              </a:rPr>
              <a:t>     </a:t>
            </a:r>
            <a:r>
              <a:rPr lang="en-US" sz="1200">
                <a:latin typeface="+mj-lt"/>
              </a:rPr>
              <a:t>@</a:t>
            </a:r>
            <a:r>
              <a:rPr lang="en-US" sz="1200" err="1">
                <a:latin typeface="+mj-lt"/>
              </a:rPr>
              <a:t>OECD_local</a:t>
            </a:r>
            <a:r>
              <a:rPr lang="en-US" sz="1200">
                <a:latin typeface="+mj-lt"/>
              </a:rPr>
              <a:t>    </a:t>
            </a:r>
            <a:r>
              <a:rPr lang="en-GB" sz="1200" kern="1200" baseline="0">
                <a:solidFill>
                  <a:schemeClr val="tx1"/>
                </a:solidFill>
                <a:latin typeface="+mj-lt"/>
                <a:ea typeface="+mn-ea"/>
                <a:cs typeface="+mn-cs"/>
              </a:rPr>
              <a:t>        </a:t>
            </a:r>
            <a:r>
              <a:rPr lang="en-GB" sz="1200">
                <a:latin typeface="+mj-lt"/>
              </a:rPr>
              <a:t>www.linkedin.com/company/oecd-local</a:t>
            </a:r>
            <a:r>
              <a:rPr lang="en-GB" sz="1200" kern="1200" baseline="0">
                <a:solidFill>
                  <a:schemeClr val="tx1"/>
                </a:solidFill>
                <a:latin typeface="+mn-lt"/>
                <a:ea typeface="+mn-ea"/>
                <a:cs typeface="+mn-cs"/>
              </a:rPr>
              <a:t>             </a:t>
            </a:r>
            <a:r>
              <a:rPr lang="en-US" sz="1200" baseline="0">
                <a:latin typeface="+mj-lt"/>
                <a:cs typeface="Arial" panose="020B0604020202020204" pitchFamily="34" charset="0"/>
              </a:rPr>
              <a:t> </a:t>
            </a:r>
            <a:r>
              <a:rPr lang="en-US" sz="1200">
                <a:latin typeface="+mj-lt"/>
                <a:cs typeface="Arial" panose="020B0604020202020204" pitchFamily="34" charset="0"/>
              </a:rPr>
              <a:t>www.oecd.org/</a:t>
            </a:r>
            <a:r>
              <a:rPr lang="en-GB" sz="1200" err="1">
                <a:latin typeface="+mj-lt"/>
                <a:cs typeface="Arial" panose="020B0604020202020204" pitchFamily="34" charset="0"/>
              </a:rPr>
              <a:t>cfe</a:t>
            </a:r>
            <a:r>
              <a:rPr lang="en-GB" sz="1200">
                <a:latin typeface="+mj-lt"/>
                <a:cs typeface="Arial" panose="020B0604020202020204" pitchFamily="34" charset="0"/>
              </a:rPr>
              <a:t> </a:t>
            </a:r>
            <a:endParaRPr lang="en-US" sz="1200">
              <a:latin typeface="+mj-lt"/>
            </a:endParaRPr>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09297" y="6381439"/>
            <a:ext cx="156497" cy="127259"/>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20907" y="6243944"/>
            <a:ext cx="351440" cy="351440"/>
          </a:xfrm>
          <a:prstGeom prst="rect">
            <a:avLst/>
          </a:prstGeom>
        </p:spPr>
      </p:pic>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153446" y="6354480"/>
            <a:ext cx="143617" cy="143617"/>
          </a:xfrm>
          <a:prstGeom prst="rect">
            <a:avLst/>
          </a:prstGeom>
        </p:spPr>
      </p:pic>
    </p:spTree>
    <p:extLst>
      <p:ext uri="{BB962C8B-B14F-4D97-AF65-F5344CB8AC3E}">
        <p14:creationId xmlns:p14="http://schemas.microsoft.com/office/powerpoint/2010/main" val="1622520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age w/ Text">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67C06CA-6BE8-0343-A32B-8F917CC95595}"/>
              </a:ext>
            </a:extLst>
          </p:cNvPr>
          <p:cNvSpPr>
            <a:spLocks noGrp="1"/>
          </p:cNvSpPr>
          <p:nvPr>
            <p:ph type="pic" sz="quarter" idx="10" hasCustomPrompt="1"/>
          </p:nvPr>
        </p:nvSpPr>
        <p:spPr>
          <a:xfrm>
            <a:off x="-26894" y="0"/>
            <a:ext cx="12218895"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4370294 w 12192000"/>
              <a:gd name="connsiteY3" fmla="*/ 3388659 h 6858000"/>
              <a:gd name="connsiteX4" fmla="*/ 0 w 12192000"/>
              <a:gd name="connsiteY4" fmla="*/ 0 h 6858000"/>
              <a:gd name="connsiteX0" fmla="*/ 13447 w 12205447"/>
              <a:gd name="connsiteY0" fmla="*/ 0 h 6858000"/>
              <a:gd name="connsiteX1" fmla="*/ 12205447 w 12205447"/>
              <a:gd name="connsiteY1" fmla="*/ 0 h 6858000"/>
              <a:gd name="connsiteX2" fmla="*/ 12205447 w 12205447"/>
              <a:gd name="connsiteY2" fmla="*/ 6858000 h 6858000"/>
              <a:gd name="connsiteX3" fmla="*/ 0 w 12205447"/>
              <a:gd name="connsiteY3" fmla="*/ 2528047 h 6858000"/>
              <a:gd name="connsiteX4" fmla="*/ 13447 w 12205447"/>
              <a:gd name="connsiteY4" fmla="*/ 0 h 6858000"/>
              <a:gd name="connsiteX0" fmla="*/ 40341 w 12232341"/>
              <a:gd name="connsiteY0" fmla="*/ 0 h 6858000"/>
              <a:gd name="connsiteX1" fmla="*/ 12232341 w 12232341"/>
              <a:gd name="connsiteY1" fmla="*/ 0 h 6858000"/>
              <a:gd name="connsiteX2" fmla="*/ 12232341 w 12232341"/>
              <a:gd name="connsiteY2" fmla="*/ 6858000 h 6858000"/>
              <a:gd name="connsiteX3" fmla="*/ 0 w 12232341"/>
              <a:gd name="connsiteY3" fmla="*/ 1559859 h 6858000"/>
              <a:gd name="connsiteX4" fmla="*/ 40341 w 12232341"/>
              <a:gd name="connsiteY4" fmla="*/ 0 h 6858000"/>
              <a:gd name="connsiteX0" fmla="*/ 26894 w 12218894"/>
              <a:gd name="connsiteY0" fmla="*/ 0 h 6858000"/>
              <a:gd name="connsiteX1" fmla="*/ 12218894 w 12218894"/>
              <a:gd name="connsiteY1" fmla="*/ 0 h 6858000"/>
              <a:gd name="connsiteX2" fmla="*/ 12218894 w 12218894"/>
              <a:gd name="connsiteY2" fmla="*/ 6858000 h 6858000"/>
              <a:gd name="connsiteX3" fmla="*/ 0 w 12218894"/>
              <a:gd name="connsiteY3" fmla="*/ 1613647 h 6858000"/>
              <a:gd name="connsiteX4" fmla="*/ 26894 w 1221889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8894" h="6858000">
                <a:moveTo>
                  <a:pt x="26894" y="0"/>
                </a:moveTo>
                <a:lnTo>
                  <a:pt x="12218894" y="0"/>
                </a:lnTo>
                <a:lnTo>
                  <a:pt x="12218894" y="6858000"/>
                </a:lnTo>
                <a:lnTo>
                  <a:pt x="0" y="1613647"/>
                </a:lnTo>
                <a:cubicBezTo>
                  <a:pt x="4482" y="770965"/>
                  <a:pt x="22412" y="842682"/>
                  <a:pt x="26894" y="0"/>
                </a:cubicBezTo>
                <a:close/>
              </a:path>
            </a:pathLst>
          </a:custGeom>
          <a:solidFill>
            <a:schemeClr val="tx1">
              <a:lumMod val="85000"/>
              <a:lumOff val="15000"/>
            </a:schemeClr>
          </a:solidFill>
        </p:spPr>
        <p:txBody>
          <a:bodyPr vert="vert270"/>
          <a:lstStyle>
            <a:lvl1pPr marL="0" indent="0" algn="ctr">
              <a:buFontTx/>
              <a:buNone/>
              <a:defRPr b="0" i="0">
                <a:solidFill>
                  <a:schemeClr val="bg1"/>
                </a:solidFill>
                <a:latin typeface="Arial" panose="020B0604020202020204" pitchFamily="34" charset="0"/>
                <a:ea typeface="Anonymous Pro" panose="02060609030202000504" pitchFamily="49" charset="0"/>
                <a:cs typeface="Arial" panose="020B0604020202020204" pitchFamily="34" charset="0"/>
              </a:defRPr>
            </a:lvl1pPr>
          </a:lstStyle>
          <a:p>
            <a:r>
              <a:rPr lang="en-US"/>
              <a:t>CLICK ICON TO ADD PHOTO</a:t>
            </a:r>
          </a:p>
        </p:txBody>
      </p:sp>
      <p:sp>
        <p:nvSpPr>
          <p:cNvPr id="3" name="Right Triangle 2">
            <a:extLst>
              <a:ext uri="{FF2B5EF4-FFF2-40B4-BE49-F238E27FC236}">
                <a16:creationId xmlns:a16="http://schemas.microsoft.com/office/drawing/2014/main" id="{26701B7F-0003-5242-9D36-DDA3A9A8276C}"/>
              </a:ext>
            </a:extLst>
          </p:cNvPr>
          <p:cNvSpPr/>
          <p:nvPr/>
        </p:nvSpPr>
        <p:spPr>
          <a:xfrm>
            <a:off x="0" y="1546414"/>
            <a:ext cx="12192000" cy="5311588"/>
          </a:xfrm>
          <a:prstGeom prst="rtTriangle">
            <a:avLst/>
          </a:prstGeom>
          <a:gradFill flip="none" rotWithShape="1">
            <a:gsLst>
              <a:gs pos="0">
                <a:schemeClr val="accent6">
                  <a:lumMod val="60000"/>
                  <a:lumOff val="40000"/>
                </a:schemeClr>
              </a:gs>
              <a:gs pos="57000">
                <a:srgbClr val="7D274A"/>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4">
            <a:extLst>
              <a:ext uri="{FF2B5EF4-FFF2-40B4-BE49-F238E27FC236}">
                <a16:creationId xmlns:a16="http://schemas.microsoft.com/office/drawing/2014/main" id="{147E3925-0FA3-0B46-BDA5-6344940D3FEB}"/>
              </a:ext>
            </a:extLst>
          </p:cNvPr>
          <p:cNvSpPr>
            <a:spLocks noGrp="1"/>
          </p:cNvSpPr>
          <p:nvPr>
            <p:ph type="body" sz="quarter" idx="11" hasCustomPrompt="1"/>
          </p:nvPr>
        </p:nvSpPr>
        <p:spPr>
          <a:xfrm>
            <a:off x="385687" y="4223215"/>
            <a:ext cx="6862279" cy="2244821"/>
          </a:xfrm>
          <a:prstGeom prst="rect">
            <a:avLst/>
          </a:prstGeom>
        </p:spPr>
        <p:txBody>
          <a:bodyPr anchor="b">
            <a:noAutofit/>
          </a:bodyPr>
          <a:lstStyle>
            <a:lvl1pPr marL="0" indent="0">
              <a:lnSpc>
                <a:spcPct val="75000"/>
              </a:lnSpc>
              <a:buNone/>
              <a:defRPr sz="4800" b="1" spc="0">
                <a:solidFill>
                  <a:schemeClr val="tx1"/>
                </a:solidFill>
                <a:latin typeface="+mj-lt"/>
                <a:ea typeface="Anonymous Pro" panose="02060609030202000504" pitchFamily="49" charset="0"/>
                <a:cs typeface="Arial" panose="020B0604020202020204" pitchFamily="34" charset="0"/>
              </a:defRPr>
            </a:lvl1pPr>
          </a:lstStyle>
          <a:p>
            <a:pPr lvl="0"/>
            <a:r>
              <a:rPr lang="en-US"/>
              <a:t>Lorem ipsum dolor me</a:t>
            </a:r>
          </a:p>
          <a:p>
            <a:pPr lvl="0"/>
            <a:r>
              <a:rPr lang="en-US"/>
              <a:t>Sit </a:t>
            </a:r>
            <a:r>
              <a:rPr lang="en-US" err="1"/>
              <a:t>amet</a:t>
            </a:r>
            <a:r>
              <a:rPr lang="en-US"/>
              <a:t> </a:t>
            </a:r>
            <a:r>
              <a:rPr lang="en-US" err="1"/>
              <a:t>voluptad</a:t>
            </a:r>
            <a:r>
              <a:rPr lang="en-US"/>
              <a:t> at</a:t>
            </a:r>
          </a:p>
          <a:p>
            <a:pPr lvl="0"/>
            <a:r>
              <a:rPr lang="en-US" err="1"/>
              <a:t>Adipiscing</a:t>
            </a:r>
            <a:r>
              <a:rPr lang="en-US"/>
              <a:t> </a:t>
            </a:r>
            <a:r>
              <a:rPr lang="en-US" err="1"/>
              <a:t>dolormentad</a:t>
            </a:r>
            <a:endParaRPr lang="en-US"/>
          </a:p>
        </p:txBody>
      </p:sp>
    </p:spTree>
    <p:extLst>
      <p:ext uri="{BB962C8B-B14F-4D97-AF65-F5344CB8AC3E}">
        <p14:creationId xmlns:p14="http://schemas.microsoft.com/office/powerpoint/2010/main" val="73406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3_Diapositive de titr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60000"/>
                  <a:lumOff val="40000"/>
                </a:schemeClr>
              </a:gs>
              <a:gs pos="77000">
                <a:srgbClr val="7D274A"/>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97" y="5848351"/>
            <a:ext cx="1742083" cy="427880"/>
          </a:xfrm>
          <a:prstGeom prst="rect">
            <a:avLst/>
          </a:prstGeom>
        </p:spPr>
      </p:pic>
      <p:sp>
        <p:nvSpPr>
          <p:cNvPr id="5" name="Title 1"/>
          <p:cNvSpPr>
            <a:spLocks noGrp="1"/>
          </p:cNvSpPr>
          <p:nvPr>
            <p:ph type="title" hasCustomPrompt="1"/>
          </p:nvPr>
        </p:nvSpPr>
        <p:spPr>
          <a:xfrm>
            <a:off x="550417" y="2133000"/>
            <a:ext cx="11270959" cy="1296000"/>
          </a:xfrm>
        </p:spPr>
        <p:txBody>
          <a:bodyPr/>
          <a:lstStyle>
            <a:lvl1pPr marL="0" marR="0" indent="0" algn="l" defTabSz="609585" rtl="0" eaLnBrk="1" fontAlgn="auto" latinLnBrk="0" hangingPunct="1">
              <a:lnSpc>
                <a:spcPct val="100000"/>
              </a:lnSpc>
              <a:spcBef>
                <a:spcPts val="0"/>
              </a:spcBef>
              <a:spcAft>
                <a:spcPts val="0"/>
              </a:spcAft>
              <a:buClrTx/>
              <a:buSzTx/>
              <a:buFontTx/>
              <a:buNone/>
              <a:tabLst/>
              <a:defRPr lang="fr-FR" sz="5333" b="1" dirty="0">
                <a:solidFill>
                  <a:schemeClr val="tx1"/>
                </a:solidFill>
                <a:cs typeface="Arial" panose="020B0604020202020204" pitchFamily="34" charset="0"/>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fr-FR" sz="5467"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Say </a:t>
            </a:r>
            <a:r>
              <a:rPr kumimoji="0" lang="fr-FR" sz="5467" b="1" i="0" u="none" strike="noStrike" kern="1200" cap="none" spc="0" normalizeH="0" baseline="0" noProof="0" err="1">
                <a:ln>
                  <a:noFill/>
                </a:ln>
                <a:solidFill>
                  <a:prstClr val="white"/>
                </a:solidFill>
                <a:effectLst/>
                <a:uLnTx/>
                <a:uFillTx/>
                <a:latin typeface="Calibri" panose="020F0502020204030204"/>
                <a:ea typeface="+mn-ea"/>
                <a:cs typeface="Arial" panose="020B0604020202020204" pitchFamily="34" charset="0"/>
              </a:rPr>
              <a:t>Thank</a:t>
            </a:r>
            <a:r>
              <a:rPr kumimoji="0" lang="fr-FR" sz="5467"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 </a:t>
            </a:r>
            <a:r>
              <a:rPr kumimoji="0" lang="fr-FR" sz="5467" b="1" i="0" u="none" strike="noStrike" kern="1200" cap="none" spc="0" normalizeH="0" baseline="0" noProof="0" err="1">
                <a:ln>
                  <a:noFill/>
                </a:ln>
                <a:solidFill>
                  <a:prstClr val="white"/>
                </a:solidFill>
                <a:effectLst/>
                <a:uLnTx/>
                <a:uFillTx/>
                <a:latin typeface="Calibri" panose="020F0502020204030204"/>
                <a:ea typeface="+mn-ea"/>
                <a:cs typeface="Arial" panose="020B0604020202020204" pitchFamily="34" charset="0"/>
              </a:rPr>
              <a:t>you</a:t>
            </a:r>
            <a:r>
              <a:rPr kumimoji="0" lang="fr-FR" sz="5467"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 Or </a:t>
            </a:r>
            <a:r>
              <a:rPr kumimoji="0" lang="fr-FR" sz="5467" b="1" i="0" u="none" strike="noStrike" kern="1200" cap="none" spc="0" normalizeH="0" baseline="0" noProof="0" err="1">
                <a:ln>
                  <a:noFill/>
                </a:ln>
                <a:solidFill>
                  <a:prstClr val="white"/>
                </a:solidFill>
                <a:effectLst/>
                <a:uLnTx/>
                <a:uFillTx/>
                <a:latin typeface="Calibri" panose="020F0502020204030204"/>
                <a:ea typeface="+mn-ea"/>
                <a:cs typeface="Arial" panose="020B0604020202020204" pitchFamily="34" charset="0"/>
              </a:rPr>
              <a:t>edit</a:t>
            </a:r>
            <a:r>
              <a:rPr kumimoji="0" lang="fr-FR" sz="5467"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 the </a:t>
            </a:r>
            <a:r>
              <a:rPr kumimoji="0" lang="fr-FR" sz="5467" b="1" i="0" u="none" strike="noStrike" kern="1200" cap="none" spc="0" normalizeH="0" baseline="0" noProof="0" err="1">
                <a:ln>
                  <a:noFill/>
                </a:ln>
                <a:solidFill>
                  <a:prstClr val="white"/>
                </a:solidFill>
                <a:effectLst/>
                <a:uLnTx/>
                <a:uFillTx/>
                <a:latin typeface="Calibri" panose="020F0502020204030204"/>
                <a:ea typeface="+mn-ea"/>
                <a:cs typeface="Arial" panose="020B0604020202020204" pitchFamily="34" charset="0"/>
              </a:rPr>
              <a:t>text</a:t>
            </a:r>
            <a:endParaRPr kumimoji="0" lang="fr-FR" sz="5467"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Rectangle 5"/>
          <p:cNvSpPr/>
          <p:nvPr/>
        </p:nvSpPr>
        <p:spPr>
          <a:xfrm>
            <a:off x="534392" y="3697961"/>
            <a:ext cx="686139" cy="666786"/>
          </a:xfrm>
          <a:prstGeom prst="rect">
            <a:avLst/>
          </a:prstGeom>
        </p:spPr>
        <p:txBody>
          <a:bodyPr wrap="square">
            <a:spAutoFit/>
          </a:bodyPr>
          <a:lstStyle/>
          <a:p>
            <a:r>
              <a:rPr kumimoji="0" lang="en-GB" sz="3733" b="1" i="0" u="none" strike="noStrike" kern="1200" cap="none" spc="0" normalizeH="0" baseline="0" noProof="0">
                <a:ln>
                  <a:noFill/>
                </a:ln>
                <a:solidFill>
                  <a:prstClr val="white"/>
                </a:solidFill>
                <a:effectLst/>
                <a:uLnTx/>
                <a:uFillTx/>
                <a:latin typeface="+mn-lt"/>
                <a:ea typeface="+mn-ea"/>
                <a:cs typeface="Arial" panose="020B0604020202020204" pitchFamily="34" charset="0"/>
                <a:sym typeface="Wingdings" panose="05000000000000000000" pitchFamily="2" charset="2"/>
              </a:rPr>
              <a:t></a:t>
            </a:r>
            <a:endParaRPr lang="en-US" sz="3733">
              <a:latin typeface="+mj-lt"/>
            </a:endParaRPr>
          </a:p>
        </p:txBody>
      </p:sp>
      <p:sp>
        <p:nvSpPr>
          <p:cNvPr id="7" name="Text Placeholder 12"/>
          <p:cNvSpPr>
            <a:spLocks noGrp="1"/>
          </p:cNvSpPr>
          <p:nvPr>
            <p:ph type="body" sz="quarter" idx="10" hasCustomPrompt="1"/>
          </p:nvPr>
        </p:nvSpPr>
        <p:spPr>
          <a:xfrm>
            <a:off x="1220532" y="3762522"/>
            <a:ext cx="10600843" cy="728133"/>
          </a:xfrm>
          <a:prstGeom prst="rect">
            <a:avLst/>
          </a:prstGeom>
        </p:spPr>
        <p:txBody>
          <a:bodyPr/>
          <a:lstStyle>
            <a:lvl1pPr marL="0" marR="0" indent="0" algn="l" defTabSz="609585" rtl="0" eaLnBrk="1" fontAlgn="auto" latinLnBrk="0" hangingPunct="1">
              <a:lnSpc>
                <a:spcPct val="100000"/>
              </a:lnSpc>
              <a:spcBef>
                <a:spcPts val="0"/>
              </a:spcBef>
              <a:spcAft>
                <a:spcPts val="0"/>
              </a:spcAft>
              <a:buClrTx/>
              <a:buSzTx/>
              <a:buFontTx/>
              <a:buNone/>
              <a:tabLst/>
              <a:defRPr lang="en-GB" sz="2400" u="none" kern="1200" dirty="0">
                <a:solidFill>
                  <a:schemeClr val="tx1"/>
                </a:solidFill>
                <a:latin typeface="+mj-lt"/>
                <a:ea typeface="+mn-ea"/>
                <a:cs typeface="+mn-cs"/>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2400" b="0" i="0" u="sng" strike="noStrike" kern="1200" cap="none" spc="0" normalizeH="0" baseline="0" noProof="0">
                <a:ln>
                  <a:noFill/>
                </a:ln>
                <a:solidFill>
                  <a:prstClr val="white"/>
                </a:solidFill>
                <a:effectLst/>
                <a:uLnTx/>
                <a:uFillTx/>
                <a:latin typeface="+mn-lt"/>
                <a:ea typeface="+mn-ea"/>
                <a:cs typeface="Arial" panose="020B0604020202020204" pitchFamily="34" charset="0"/>
              </a:rPr>
              <a:t>xxxxxx@oecd.org</a:t>
            </a:r>
            <a:endParaRPr lang="en-GB"/>
          </a:p>
        </p:txBody>
      </p:sp>
      <p:sp>
        <p:nvSpPr>
          <p:cNvPr id="9" name="Rectangle 8"/>
          <p:cNvSpPr/>
          <p:nvPr/>
        </p:nvSpPr>
        <p:spPr>
          <a:xfrm>
            <a:off x="550416" y="4642383"/>
            <a:ext cx="6096000" cy="954300"/>
          </a:xfrm>
          <a:prstGeom prst="rect">
            <a:avLst/>
          </a:prstGeom>
        </p:spPr>
        <p:txBody>
          <a:bodyPr>
            <a:spAutoFit/>
          </a:bodyPr>
          <a:lstStyle/>
          <a:p>
            <a:r>
              <a:rPr lang="en-US" sz="1867">
                <a:latin typeface="+mj-lt"/>
              </a:rPr>
              <a:t>Twitter:</a:t>
            </a:r>
            <a:r>
              <a:rPr lang="en-US" sz="1867" baseline="0">
                <a:latin typeface="+mj-lt"/>
              </a:rPr>
              <a:t> </a:t>
            </a:r>
            <a:r>
              <a:rPr lang="en-US" sz="1867">
                <a:latin typeface="+mj-lt"/>
              </a:rPr>
              <a:t>@</a:t>
            </a:r>
            <a:r>
              <a:rPr lang="en-US" sz="1867" err="1">
                <a:latin typeface="+mj-lt"/>
              </a:rPr>
              <a:t>OECD_local</a:t>
            </a:r>
            <a:endParaRPr lang="en-US" sz="1867">
              <a:latin typeface="+mj-lt"/>
            </a:endParaRPr>
          </a:p>
          <a:p>
            <a:r>
              <a:rPr lang="en-US" sz="1867">
                <a:latin typeface="+mj-lt"/>
                <a:cs typeface="Arial" panose="020B0604020202020204" pitchFamily="34" charset="0"/>
              </a:rPr>
              <a:t>LinkedIn: </a:t>
            </a:r>
            <a:r>
              <a:rPr lang="en-GB" sz="1867">
                <a:latin typeface="+mj-lt"/>
              </a:rPr>
              <a:t>www.linkedin.com/company/oecd-local</a:t>
            </a:r>
            <a:endParaRPr lang="en-US" sz="1867">
              <a:latin typeface="+mj-lt"/>
              <a:cs typeface="Arial" panose="020B0604020202020204" pitchFamily="34" charset="0"/>
            </a:endParaRPr>
          </a:p>
          <a:p>
            <a:r>
              <a:rPr lang="en-US" sz="1867">
                <a:latin typeface="+mj-lt"/>
                <a:cs typeface="Arial" panose="020B0604020202020204" pitchFamily="34" charset="0"/>
              </a:rPr>
              <a:t>Website: www.oecd.org/</a:t>
            </a:r>
            <a:r>
              <a:rPr lang="en-GB" sz="1867" err="1">
                <a:latin typeface="+mj-lt"/>
                <a:cs typeface="Arial" panose="020B0604020202020204" pitchFamily="34" charset="0"/>
              </a:rPr>
              <a:t>cfe</a:t>
            </a:r>
            <a:r>
              <a:rPr lang="en-GB" sz="1867">
                <a:latin typeface="+mj-lt"/>
                <a:cs typeface="Arial" panose="020B0604020202020204" pitchFamily="34" charset="0"/>
              </a:rPr>
              <a:t> </a:t>
            </a:r>
            <a:endParaRPr lang="en-US" sz="1867">
              <a:latin typeface="+mj-lt"/>
            </a:endParaRPr>
          </a:p>
        </p:txBody>
      </p:sp>
    </p:spTree>
    <p:extLst>
      <p:ext uri="{BB962C8B-B14F-4D97-AF65-F5344CB8AC3E}">
        <p14:creationId xmlns:p14="http://schemas.microsoft.com/office/powerpoint/2010/main" val="669940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atin typeface="+mj-lt"/>
              </a:defRPr>
            </a:lvl1pPr>
            <a:lvl2pPr eaLnBrk="1" latinLnBrk="0" hangingPunct="1">
              <a:defRPr>
                <a:latin typeface="+mj-lt"/>
              </a:defRPr>
            </a:lvl2pPr>
            <a:lvl3pPr eaLnBrk="1" latinLnBrk="0" hangingPunct="1">
              <a:defRPr>
                <a:latin typeface="+mj-lt"/>
              </a:defRPr>
            </a:lvl3pPr>
            <a:lvl4pPr eaLnBrk="1" latinLnBrk="0" hangingPunct="1">
              <a:defRPr>
                <a:latin typeface="+mj-lt"/>
              </a:defRPr>
            </a:lvl4pPr>
            <a:lvl5pPr eaLnBrk="1" latinLnBrk="0" hangingPunct="1">
              <a:defRPr>
                <a:latin typeface="+mj-l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0EAA4398-CFCE-4FA6-8985-BBA89983FCBA}" type="datetime1">
              <a:rPr lang="en-GB" smtClean="0"/>
              <a:t>07/02/2024</a:t>
            </a:fld>
            <a:endParaRPr lang="en-GB"/>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07E198B-4ADC-411B-BEF6-C9990A955F44}" type="slidenum">
              <a:rPr lang="en-GB" smtClean="0"/>
              <a:t>‹#›</a:t>
            </a:fld>
            <a:endParaRPr lang="en-GB"/>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lvl1pPr>
              <a:defRPr/>
            </a:lvl1pPr>
          </a:lstStyle>
          <a:p>
            <a:r>
              <a:rPr lang="en-US"/>
              <a:t>Click to edit Slide title</a:t>
            </a:r>
            <a:br>
              <a:rPr lang="en-US"/>
            </a:br>
            <a:r>
              <a:rPr lang="en-US"/>
              <a:t>Slide title can be extended to two lines</a:t>
            </a:r>
          </a:p>
        </p:txBody>
      </p:sp>
    </p:spTree>
    <p:extLst>
      <p:ext uri="{BB962C8B-B14F-4D97-AF65-F5344CB8AC3E}">
        <p14:creationId xmlns:p14="http://schemas.microsoft.com/office/powerpoint/2010/main" val="3829100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E1D19045-5779-4758-9D4C-F1CAF597C164}" type="datetime1">
              <a:rPr lang="en-US" smtClean="0"/>
              <a:t>2/7/2024</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3080678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847" y="1511299"/>
            <a:ext cx="11303523" cy="484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41194"/>
            <a:ext cx="2743200" cy="365125"/>
          </a:xfrm>
          <a:prstGeom prst="rect">
            <a:avLst/>
          </a:prstGeom>
        </p:spPr>
        <p:txBody>
          <a:bodyPr/>
          <a:lstStyle/>
          <a:p>
            <a:fld id="{B524D8FF-9874-4078-BB5C-9A34E08E5739}" type="datetime1">
              <a:rPr lang="en-US" smtClean="0"/>
              <a:t>2/7/2024</a:t>
            </a:fld>
            <a:endParaRPr lang="en-US"/>
          </a:p>
        </p:txBody>
      </p:sp>
      <p:sp>
        <p:nvSpPr>
          <p:cNvPr id="5" name="Footer Placeholder 4"/>
          <p:cNvSpPr>
            <a:spLocks noGrp="1"/>
          </p:cNvSpPr>
          <p:nvPr>
            <p:ph type="ftr" sz="quarter" idx="11"/>
          </p:nvPr>
        </p:nvSpPr>
        <p:spPr>
          <a:xfrm>
            <a:off x="4038600" y="644119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1194"/>
            <a:ext cx="2743200" cy="365125"/>
          </a:xfrm>
          <a:prstGeom prst="rect">
            <a:avLst/>
          </a:prstGeom>
        </p:spPr>
        <p:txBody>
          <a:bodyPr/>
          <a:lstStyle/>
          <a:p>
            <a:fld id="{743536D7-E3F3-E346-B07E-D3202D28CF54}" type="slidenum">
              <a:rPr lang="en-US" smtClean="0"/>
              <a:t>‹#›</a:t>
            </a:fld>
            <a:endParaRPr lang="en-US"/>
          </a:p>
        </p:txBody>
      </p:sp>
      <p:sp>
        <p:nvSpPr>
          <p:cNvPr id="9" name="Title 8">
            <a:extLst>
              <a:ext uri="{FF2B5EF4-FFF2-40B4-BE49-F238E27FC236}">
                <a16:creationId xmlns:a16="http://schemas.microsoft.com/office/drawing/2014/main" id="{5925A898-6215-1738-F4EF-48FA290B50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4679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441194"/>
            <a:ext cx="2743200" cy="365125"/>
          </a:xfrm>
          <a:prstGeom prst="rect">
            <a:avLst/>
          </a:prstGeom>
        </p:spPr>
        <p:txBody>
          <a:bodyPr/>
          <a:lstStyle/>
          <a:p>
            <a:fld id="{E5018F58-BEB5-438C-AF0F-4F9F91AF6260}" type="datetime1">
              <a:rPr lang="en-US" smtClean="0"/>
              <a:t>2/7/2024</a:t>
            </a:fld>
            <a:endParaRPr lang="en-US"/>
          </a:p>
        </p:txBody>
      </p:sp>
      <p:sp>
        <p:nvSpPr>
          <p:cNvPr id="5" name="Footer Placeholder 4"/>
          <p:cNvSpPr>
            <a:spLocks noGrp="1"/>
          </p:cNvSpPr>
          <p:nvPr>
            <p:ph type="ftr" sz="quarter" idx="11"/>
          </p:nvPr>
        </p:nvSpPr>
        <p:spPr>
          <a:xfrm>
            <a:off x="4038600" y="644119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1194"/>
            <a:ext cx="2743200" cy="365125"/>
          </a:xfrm>
          <a:prstGeom prst="rect">
            <a:avLst/>
          </a:prstGeom>
        </p:spPr>
        <p:txBody>
          <a:bodyPr/>
          <a:lstStyle/>
          <a:p>
            <a:fld id="{743536D7-E3F3-E346-B07E-D3202D28CF54}" type="slidenum">
              <a:rPr lang="en-US" smtClean="0"/>
              <a:t>‹#›</a:t>
            </a:fld>
            <a:endParaRPr lang="en-US"/>
          </a:p>
        </p:txBody>
      </p:sp>
      <p:sp>
        <p:nvSpPr>
          <p:cNvPr id="9" name="Title 8">
            <a:extLst>
              <a:ext uri="{FF2B5EF4-FFF2-40B4-BE49-F238E27FC236}">
                <a16:creationId xmlns:a16="http://schemas.microsoft.com/office/drawing/2014/main" id="{5925A898-6215-1738-F4EF-48FA290B5026}"/>
              </a:ext>
            </a:extLst>
          </p:cNvPr>
          <p:cNvSpPr>
            <a:spLocks noGrp="1"/>
          </p:cNvSpPr>
          <p:nvPr>
            <p:ph type="title"/>
          </p:nvPr>
        </p:nvSpPr>
        <p:spPr/>
        <p:txBody>
          <a:bodyPr/>
          <a:lstStyle/>
          <a:p>
            <a:r>
              <a:rPr lang="en-US"/>
              <a:t>Click to edit Master title style</a:t>
            </a:r>
          </a:p>
        </p:txBody>
      </p:sp>
      <p:sp>
        <p:nvSpPr>
          <p:cNvPr id="7" name="Picture Placeholder 16">
            <a:extLst>
              <a:ext uri="{FF2B5EF4-FFF2-40B4-BE49-F238E27FC236}">
                <a16:creationId xmlns:a16="http://schemas.microsoft.com/office/drawing/2014/main" id="{20977910-5929-427F-9394-52074BEF8E8F}"/>
              </a:ext>
            </a:extLst>
          </p:cNvPr>
          <p:cNvSpPr>
            <a:spLocks noGrp="1"/>
          </p:cNvSpPr>
          <p:nvPr>
            <p:ph type="pic" sz="quarter" idx="14"/>
          </p:nvPr>
        </p:nvSpPr>
        <p:spPr>
          <a:xfrm>
            <a:off x="0" y="1638300"/>
            <a:ext cx="12192000" cy="2556329"/>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a:p>
        </p:txBody>
      </p:sp>
    </p:spTree>
    <p:extLst>
      <p:ext uri="{BB962C8B-B14F-4D97-AF65-F5344CB8AC3E}">
        <p14:creationId xmlns:p14="http://schemas.microsoft.com/office/powerpoint/2010/main" val="4020825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441194"/>
            <a:ext cx="2743200" cy="365125"/>
          </a:xfrm>
          <a:prstGeom prst="rect">
            <a:avLst/>
          </a:prstGeom>
        </p:spPr>
        <p:txBody>
          <a:bodyPr/>
          <a:lstStyle/>
          <a:p>
            <a:fld id="{270667A5-8191-4EC5-BB5D-A29E45BF8884}" type="datetime1">
              <a:rPr lang="en-US" smtClean="0"/>
              <a:t>2/7/2024</a:t>
            </a:fld>
            <a:endParaRPr lang="en-US"/>
          </a:p>
        </p:txBody>
      </p:sp>
      <p:sp>
        <p:nvSpPr>
          <p:cNvPr id="5" name="Footer Placeholder 4"/>
          <p:cNvSpPr>
            <a:spLocks noGrp="1"/>
          </p:cNvSpPr>
          <p:nvPr>
            <p:ph type="ftr" sz="quarter" idx="11"/>
          </p:nvPr>
        </p:nvSpPr>
        <p:spPr>
          <a:xfrm>
            <a:off x="4038600" y="644119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353800" y="6577939"/>
            <a:ext cx="2743200" cy="365125"/>
          </a:xfrm>
          <a:prstGeom prst="rect">
            <a:avLst/>
          </a:prstGeom>
        </p:spPr>
        <p:txBody>
          <a:bodyPr/>
          <a:lstStyle/>
          <a:p>
            <a:fld id="{743536D7-E3F3-E346-B07E-D3202D28CF54}" type="slidenum">
              <a:rPr lang="en-US" smtClean="0"/>
              <a:t>‹#›</a:t>
            </a:fld>
            <a:endParaRPr lang="en-US"/>
          </a:p>
        </p:txBody>
      </p:sp>
      <p:sp>
        <p:nvSpPr>
          <p:cNvPr id="9" name="Title 8">
            <a:extLst>
              <a:ext uri="{FF2B5EF4-FFF2-40B4-BE49-F238E27FC236}">
                <a16:creationId xmlns:a16="http://schemas.microsoft.com/office/drawing/2014/main" id="{5925A898-6215-1738-F4EF-48FA290B5026}"/>
              </a:ext>
            </a:extLst>
          </p:cNvPr>
          <p:cNvSpPr>
            <a:spLocks noGrp="1"/>
          </p:cNvSpPr>
          <p:nvPr>
            <p:ph type="title"/>
          </p:nvPr>
        </p:nvSpPr>
        <p:spPr/>
        <p:txBody>
          <a:bodyPr/>
          <a:lstStyle/>
          <a:p>
            <a:r>
              <a:rPr lang="en-US"/>
              <a:t>Click to edit Master title style</a:t>
            </a:r>
          </a:p>
        </p:txBody>
      </p:sp>
      <p:sp>
        <p:nvSpPr>
          <p:cNvPr id="8" name="Picture Placeholder 12">
            <a:extLst>
              <a:ext uri="{FF2B5EF4-FFF2-40B4-BE49-F238E27FC236}">
                <a16:creationId xmlns:a16="http://schemas.microsoft.com/office/drawing/2014/main" id="{F5F8F02A-160E-47B1-AF4D-ECFA2847A232}"/>
              </a:ext>
            </a:extLst>
          </p:cNvPr>
          <p:cNvSpPr>
            <a:spLocks noGrp="1"/>
          </p:cNvSpPr>
          <p:nvPr>
            <p:ph type="pic" sz="quarter" idx="13"/>
          </p:nvPr>
        </p:nvSpPr>
        <p:spPr>
          <a:xfrm>
            <a:off x="-1" y="0"/>
            <a:ext cx="6101543" cy="6858000"/>
          </a:xfrm>
          <a:custGeom>
            <a:avLst/>
            <a:gdLst>
              <a:gd name="connsiteX0" fmla="*/ 0 w 6105525"/>
              <a:gd name="connsiteY0" fmla="*/ 0 h 6858000"/>
              <a:gd name="connsiteX1" fmla="*/ 6105525 w 6105525"/>
              <a:gd name="connsiteY1" fmla="*/ 0 h 6858000"/>
              <a:gd name="connsiteX2" fmla="*/ 6105525 w 6105525"/>
              <a:gd name="connsiteY2" fmla="*/ 6858000 h 6858000"/>
              <a:gd name="connsiteX3" fmla="*/ 0 w 61055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05525" h="6858000">
                <a:moveTo>
                  <a:pt x="0" y="0"/>
                </a:moveTo>
                <a:lnTo>
                  <a:pt x="6105525" y="0"/>
                </a:lnTo>
                <a:lnTo>
                  <a:pt x="6105525" y="6858000"/>
                </a:lnTo>
                <a:lnTo>
                  <a:pt x="0" y="685800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a:p>
        </p:txBody>
      </p:sp>
    </p:spTree>
    <p:extLst>
      <p:ext uri="{BB962C8B-B14F-4D97-AF65-F5344CB8AC3E}">
        <p14:creationId xmlns:p14="http://schemas.microsoft.com/office/powerpoint/2010/main" val="1323781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182" indent="0">
              <a:buNone/>
              <a:defRPr sz="2000">
                <a:solidFill>
                  <a:schemeClr val="tx1">
                    <a:tint val="75000"/>
                  </a:schemeClr>
                </a:solidFill>
              </a:defRPr>
            </a:lvl2pPr>
            <a:lvl3pPr marL="914363"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0"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4826A05B-BD23-4466-B2A9-06D959A9CCC6}" type="datetime1">
              <a:rPr lang="en-US" smtClean="0"/>
              <a:t>2/7/2024</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4261399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7"/>
            <a:ext cx="10515600" cy="3940861"/>
          </a:xfrm>
        </p:spPr>
        <p:txBody>
          <a:bodyPr/>
          <a:lstStyle>
            <a:lvl1pPr marL="228591" indent="-228591">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2303726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4311" y="6424612"/>
            <a:ext cx="2743200" cy="365125"/>
          </a:xfrm>
          <a:prstGeom prst="rect">
            <a:avLst/>
          </a:prstGeom>
        </p:spPr>
        <p:txBody>
          <a:bodyPr/>
          <a:lstStyle/>
          <a:p>
            <a:fld id="{6BD24DD5-CB11-47A4-B006-FEC4E5C0F1DC}" type="datetime1">
              <a:rPr lang="en-US" smtClean="0"/>
              <a:t>2/7/2024</a:t>
            </a:fld>
            <a:endParaRPr lang="en-US"/>
          </a:p>
        </p:txBody>
      </p:sp>
      <p:sp>
        <p:nvSpPr>
          <p:cNvPr id="6" name="Footer Placeholder 5"/>
          <p:cNvSpPr>
            <a:spLocks noGrp="1"/>
          </p:cNvSpPr>
          <p:nvPr>
            <p:ph type="ftr" sz="quarter" idx="11"/>
          </p:nvPr>
        </p:nvSpPr>
        <p:spPr>
          <a:xfrm>
            <a:off x="4038600" y="642461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6241172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4311" y="6424612"/>
            <a:ext cx="2743200" cy="365125"/>
          </a:xfrm>
          <a:prstGeom prst="rect">
            <a:avLst/>
          </a:prstGeom>
        </p:spPr>
        <p:txBody>
          <a:bodyPr/>
          <a:lstStyle/>
          <a:p>
            <a:fld id="{1AF70AEA-DC90-46F3-9737-4189E5E1B5E5}" type="datetime1">
              <a:rPr lang="en-US" smtClean="0"/>
              <a:t>2/7/2024</a:t>
            </a:fld>
            <a:endParaRPr lang="en-US"/>
          </a:p>
        </p:txBody>
      </p:sp>
      <p:sp>
        <p:nvSpPr>
          <p:cNvPr id="8" name="Footer Placeholder 7"/>
          <p:cNvSpPr>
            <a:spLocks noGrp="1"/>
          </p:cNvSpPr>
          <p:nvPr>
            <p:ph type="ftr" sz="quarter" idx="11"/>
          </p:nvPr>
        </p:nvSpPr>
        <p:spPr>
          <a:xfrm>
            <a:off x="4038600" y="642461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3268746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0242" y="1626781"/>
            <a:ext cx="12012706" cy="1046375"/>
          </a:xfrm>
        </p:spPr>
        <p:txBody>
          <a:bodyPr/>
          <a:lstStyle/>
          <a:p>
            <a:r>
              <a:rPr lang="en-US"/>
              <a:t>Click to edit Master title style</a:t>
            </a:r>
          </a:p>
        </p:txBody>
      </p:sp>
      <p:sp>
        <p:nvSpPr>
          <p:cNvPr id="3" name="Date Placeholder 2"/>
          <p:cNvSpPr>
            <a:spLocks noGrp="1"/>
          </p:cNvSpPr>
          <p:nvPr>
            <p:ph type="dt" sz="half" idx="10"/>
          </p:nvPr>
        </p:nvSpPr>
        <p:spPr>
          <a:xfrm>
            <a:off x="244311" y="6424612"/>
            <a:ext cx="2743200" cy="365125"/>
          </a:xfrm>
          <a:prstGeom prst="rect">
            <a:avLst/>
          </a:prstGeom>
        </p:spPr>
        <p:txBody>
          <a:bodyPr/>
          <a:lstStyle/>
          <a:p>
            <a:fld id="{AED31C20-B076-4A98-BF84-69C6643C5738}" type="datetime1">
              <a:rPr lang="en-US" smtClean="0"/>
              <a:t>2/7/2024</a:t>
            </a:fld>
            <a:endParaRPr lang="en-US"/>
          </a:p>
        </p:txBody>
      </p:sp>
      <p:sp>
        <p:nvSpPr>
          <p:cNvPr id="4" name="Footer Placeholder 3"/>
          <p:cNvSpPr>
            <a:spLocks noGrp="1"/>
          </p:cNvSpPr>
          <p:nvPr>
            <p:ph type="ftr" sz="quarter" idx="11"/>
          </p:nvPr>
        </p:nvSpPr>
        <p:spPr>
          <a:xfrm>
            <a:off x="4038600" y="6574238"/>
            <a:ext cx="4114800" cy="365125"/>
          </a:xfrm>
          <a:prstGeom prst="rect">
            <a:avLst/>
          </a:prstGeom>
        </p:spPr>
        <p:txBody>
          <a:bodyPr/>
          <a:lstStyle>
            <a:lvl1pPr>
              <a:defRPr b="1">
                <a:solidFill>
                  <a:schemeClr val="tx1"/>
                </a:solidFill>
              </a:defRPr>
            </a:lvl1pPr>
          </a:lstStyle>
          <a:p>
            <a:endParaRPr lang="en-US"/>
          </a:p>
        </p:txBody>
      </p:sp>
      <p:sp>
        <p:nvSpPr>
          <p:cNvPr id="5" name="Slide Number Placeholder 4"/>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2124123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4311" y="6424612"/>
            <a:ext cx="2743200" cy="365125"/>
          </a:xfrm>
          <a:prstGeom prst="rect">
            <a:avLst/>
          </a:prstGeom>
        </p:spPr>
        <p:txBody>
          <a:bodyPr/>
          <a:lstStyle/>
          <a:p>
            <a:fld id="{66BBC5DC-F7B7-4C04-845F-4798D0EB587C}" type="datetime1">
              <a:rPr lang="en-US" smtClean="0"/>
              <a:t>2/7/2024</a:t>
            </a:fld>
            <a:endParaRPr lang="en-US"/>
          </a:p>
        </p:txBody>
      </p:sp>
      <p:sp>
        <p:nvSpPr>
          <p:cNvPr id="3" name="Footer Placeholder 2"/>
          <p:cNvSpPr>
            <a:spLocks noGrp="1"/>
          </p:cNvSpPr>
          <p:nvPr>
            <p:ph type="ftr" sz="quarter" idx="11"/>
          </p:nvPr>
        </p:nvSpPr>
        <p:spPr>
          <a:xfrm>
            <a:off x="4038600" y="642461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248803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4311" y="6424612"/>
            <a:ext cx="2743200" cy="365125"/>
          </a:xfrm>
          <a:prstGeom prst="rect">
            <a:avLst/>
          </a:prstGeom>
        </p:spPr>
        <p:txBody>
          <a:bodyPr/>
          <a:lstStyle/>
          <a:p>
            <a:fld id="{2D113934-0672-426B-A9DD-1BC16CDD5F9C}" type="datetime1">
              <a:rPr lang="en-US" smtClean="0"/>
              <a:t>2/7/2024</a:t>
            </a:fld>
            <a:endParaRPr lang="en-US"/>
          </a:p>
        </p:txBody>
      </p:sp>
      <p:sp>
        <p:nvSpPr>
          <p:cNvPr id="3" name="Footer Placeholder 2"/>
          <p:cNvSpPr>
            <a:spLocks noGrp="1"/>
          </p:cNvSpPr>
          <p:nvPr>
            <p:ph type="ftr" sz="quarter" idx="11"/>
          </p:nvPr>
        </p:nvSpPr>
        <p:spPr>
          <a:xfrm>
            <a:off x="4038600" y="642461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
        <p:nvSpPr>
          <p:cNvPr id="5" name="Picture Placeholder 12">
            <a:extLst>
              <a:ext uri="{FF2B5EF4-FFF2-40B4-BE49-F238E27FC236}">
                <a16:creationId xmlns:a16="http://schemas.microsoft.com/office/drawing/2014/main" id="{F67F4276-3500-4F03-B420-8C9B59959AB6}"/>
              </a:ext>
            </a:extLst>
          </p:cNvPr>
          <p:cNvSpPr>
            <a:spLocks noGrp="1"/>
          </p:cNvSpPr>
          <p:nvPr>
            <p:ph type="pic" sz="quarter" idx="13"/>
          </p:nvPr>
        </p:nvSpPr>
        <p:spPr>
          <a:xfrm>
            <a:off x="6084917" y="0"/>
            <a:ext cx="6107084" cy="6858000"/>
          </a:xfrm>
          <a:custGeom>
            <a:avLst/>
            <a:gdLst>
              <a:gd name="connsiteX0" fmla="*/ 0 w 6105525"/>
              <a:gd name="connsiteY0" fmla="*/ 0 h 6858000"/>
              <a:gd name="connsiteX1" fmla="*/ 6105525 w 6105525"/>
              <a:gd name="connsiteY1" fmla="*/ 0 h 6858000"/>
              <a:gd name="connsiteX2" fmla="*/ 6105525 w 6105525"/>
              <a:gd name="connsiteY2" fmla="*/ 6858000 h 6858000"/>
              <a:gd name="connsiteX3" fmla="*/ 0 w 61055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05525" h="6858000">
                <a:moveTo>
                  <a:pt x="0" y="0"/>
                </a:moveTo>
                <a:lnTo>
                  <a:pt x="6105525" y="0"/>
                </a:lnTo>
                <a:lnTo>
                  <a:pt x="6105525" y="6858000"/>
                </a:lnTo>
                <a:lnTo>
                  <a:pt x="0" y="685800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a:p>
        </p:txBody>
      </p:sp>
    </p:spTree>
    <p:extLst>
      <p:ext uri="{BB962C8B-B14F-4D97-AF65-F5344CB8AC3E}">
        <p14:creationId xmlns:p14="http://schemas.microsoft.com/office/powerpoint/2010/main" val="601491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4311" y="6424612"/>
            <a:ext cx="2743200" cy="365125"/>
          </a:xfrm>
          <a:prstGeom prst="rect">
            <a:avLst/>
          </a:prstGeom>
        </p:spPr>
        <p:txBody>
          <a:bodyPr/>
          <a:lstStyle/>
          <a:p>
            <a:fld id="{EE360F6E-9E26-4101-BCA2-ED8F24FD74CB}" type="datetime1">
              <a:rPr lang="en-US" smtClean="0"/>
              <a:t>2/7/2024</a:t>
            </a:fld>
            <a:endParaRPr lang="en-US"/>
          </a:p>
        </p:txBody>
      </p:sp>
      <p:sp>
        <p:nvSpPr>
          <p:cNvPr id="6" name="Footer Placeholder 5"/>
          <p:cNvSpPr>
            <a:spLocks noGrp="1"/>
          </p:cNvSpPr>
          <p:nvPr>
            <p:ph type="ftr" sz="quarter" idx="11"/>
          </p:nvPr>
        </p:nvSpPr>
        <p:spPr>
          <a:xfrm>
            <a:off x="4038600" y="642461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5088838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4311" y="6424612"/>
            <a:ext cx="2743200" cy="365125"/>
          </a:xfrm>
          <a:prstGeom prst="rect">
            <a:avLst/>
          </a:prstGeom>
        </p:spPr>
        <p:txBody>
          <a:bodyPr/>
          <a:lstStyle/>
          <a:p>
            <a:fld id="{B684C10F-4DD0-4B6E-8525-0190C7238900}" type="datetime1">
              <a:rPr lang="en-US" smtClean="0"/>
              <a:t>2/7/2024</a:t>
            </a:fld>
            <a:endParaRPr lang="en-US"/>
          </a:p>
        </p:txBody>
      </p:sp>
      <p:sp>
        <p:nvSpPr>
          <p:cNvPr id="6" name="Footer Placeholder 5"/>
          <p:cNvSpPr>
            <a:spLocks noGrp="1"/>
          </p:cNvSpPr>
          <p:nvPr>
            <p:ph type="ftr" sz="quarter" idx="11"/>
          </p:nvPr>
        </p:nvSpPr>
        <p:spPr>
          <a:xfrm>
            <a:off x="4038600" y="642461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1528338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63147B1C-CC2E-4C25-B35D-FE975E43D85E}" type="datetime1">
              <a:rPr lang="en-US" smtClean="0"/>
              <a:t>2/7/2024</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2347050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472C7A1B-8B58-4B14-825D-7553D7C4403B}" type="datetime1">
              <a:rPr lang="en-US" smtClean="0"/>
              <a:t>2/7/2024</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24121717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847" y="1511299"/>
            <a:ext cx="11303523" cy="484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41194"/>
            <a:ext cx="2743200" cy="365125"/>
          </a:xfrm>
          <a:prstGeom prst="rect">
            <a:avLst/>
          </a:prstGeom>
        </p:spPr>
        <p:txBody>
          <a:bodyPr/>
          <a:lstStyle/>
          <a:p>
            <a:fld id="{16676CD0-77A9-4FB1-A31B-90379624AF6B}" type="datetime1">
              <a:rPr lang="en-US" smtClean="0"/>
              <a:t>2/7/2024</a:t>
            </a:fld>
            <a:endParaRPr lang="en-US"/>
          </a:p>
        </p:txBody>
      </p:sp>
      <p:sp>
        <p:nvSpPr>
          <p:cNvPr id="5" name="Footer Placeholder 4"/>
          <p:cNvSpPr>
            <a:spLocks noGrp="1"/>
          </p:cNvSpPr>
          <p:nvPr>
            <p:ph type="ftr" sz="quarter" idx="11"/>
          </p:nvPr>
        </p:nvSpPr>
        <p:spPr>
          <a:xfrm>
            <a:off x="4038600" y="644119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1194"/>
            <a:ext cx="2743200" cy="365125"/>
          </a:xfrm>
          <a:prstGeom prst="rect">
            <a:avLst/>
          </a:prstGeom>
        </p:spPr>
        <p:txBody>
          <a:bodyPr/>
          <a:lstStyle/>
          <a:p>
            <a:fld id="{743536D7-E3F3-E346-B07E-D3202D28CF54}" type="slidenum">
              <a:rPr lang="en-US" smtClean="0"/>
              <a:t>‹#›</a:t>
            </a:fld>
            <a:endParaRPr lang="en-US"/>
          </a:p>
        </p:txBody>
      </p:sp>
      <p:sp>
        <p:nvSpPr>
          <p:cNvPr id="9" name="Title 8">
            <a:extLst>
              <a:ext uri="{FF2B5EF4-FFF2-40B4-BE49-F238E27FC236}">
                <a16:creationId xmlns:a16="http://schemas.microsoft.com/office/drawing/2014/main" id="{5925A898-6215-1738-F4EF-48FA290B50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799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ligh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D73D2-2BAE-432F-94C8-38438D372807}"/>
              </a:ext>
            </a:extLst>
          </p:cNvPr>
          <p:cNvSpPr/>
          <p:nvPr userDrawn="1"/>
        </p:nvSpPr>
        <p:spPr>
          <a:xfrm>
            <a:off x="0" y="5909661"/>
            <a:ext cx="12192000" cy="954000"/>
          </a:xfrm>
          <a:prstGeom prst="rect">
            <a:avLst/>
          </a:prstGeom>
          <a:solidFill>
            <a:srgbClr val="1C9C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7"/>
            <a:ext cx="10515600" cy="3940861"/>
          </a:xfrm>
        </p:spPr>
        <p:txBody>
          <a:bodyPr/>
          <a:lstStyle>
            <a:lvl1pPr marL="228591" indent="-228591">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8" name="Picture 7" descr="Department for Business, Energy and Industrial Strategy crest" title="Department for Business, Energy and Industrial Strategy">
            <a:extLst>
              <a:ext uri="{FF2B5EF4-FFF2-40B4-BE49-F238E27FC236}">
                <a16:creationId xmlns:a16="http://schemas.microsoft.com/office/drawing/2014/main" id="{0C95B566-EAE7-4876-848B-98228D5F9D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36840772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847" y="1511299"/>
            <a:ext cx="11303523" cy="484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41194"/>
            <a:ext cx="2743200" cy="365125"/>
          </a:xfrm>
          <a:prstGeom prst="rect">
            <a:avLst/>
          </a:prstGeom>
        </p:spPr>
        <p:txBody>
          <a:bodyPr/>
          <a:lstStyle/>
          <a:p>
            <a:fld id="{5123AECB-4A5F-4FF7-BE37-5518A57854C5}" type="datetime1">
              <a:rPr lang="en-US" smtClean="0"/>
              <a:t>2/7/2024</a:t>
            </a:fld>
            <a:endParaRPr lang="en-US"/>
          </a:p>
        </p:txBody>
      </p:sp>
      <p:sp>
        <p:nvSpPr>
          <p:cNvPr id="5" name="Footer Placeholder 4"/>
          <p:cNvSpPr>
            <a:spLocks noGrp="1"/>
          </p:cNvSpPr>
          <p:nvPr>
            <p:ph type="ftr" sz="quarter" idx="11"/>
          </p:nvPr>
        </p:nvSpPr>
        <p:spPr>
          <a:xfrm>
            <a:off x="4038600" y="644119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1194"/>
            <a:ext cx="2743200" cy="365125"/>
          </a:xfrm>
          <a:prstGeom prst="rect">
            <a:avLst/>
          </a:prstGeom>
        </p:spPr>
        <p:txBody>
          <a:bodyPr/>
          <a:lstStyle/>
          <a:p>
            <a:fld id="{743536D7-E3F3-E346-B07E-D3202D28CF54}" type="slidenum">
              <a:rPr lang="en-US" smtClean="0"/>
              <a:t>‹#›</a:t>
            </a:fld>
            <a:endParaRPr lang="en-US"/>
          </a:p>
        </p:txBody>
      </p:sp>
      <p:sp>
        <p:nvSpPr>
          <p:cNvPr id="9" name="Title 8">
            <a:extLst>
              <a:ext uri="{FF2B5EF4-FFF2-40B4-BE49-F238E27FC236}">
                <a16:creationId xmlns:a16="http://schemas.microsoft.com/office/drawing/2014/main" id="{5925A898-6215-1738-F4EF-48FA290B50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60053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2/7/2024</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37877527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847" y="1511299"/>
            <a:ext cx="11303523" cy="484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41194"/>
            <a:ext cx="2743200" cy="365125"/>
          </a:xfrm>
          <a:prstGeom prst="rect">
            <a:avLst/>
          </a:prstGeom>
        </p:spPr>
        <p:txBody>
          <a:bodyPr/>
          <a:lstStyle/>
          <a:p>
            <a:fld id="{C5BFC527-FFEC-7542-84F6-E9BFEC1AD0D4}" type="datetimeFigureOut">
              <a:rPr lang="en-US" smtClean="0"/>
              <a:t>2/7/2024</a:t>
            </a:fld>
            <a:endParaRPr lang="en-US"/>
          </a:p>
        </p:txBody>
      </p:sp>
      <p:sp>
        <p:nvSpPr>
          <p:cNvPr id="5" name="Footer Placeholder 4"/>
          <p:cNvSpPr>
            <a:spLocks noGrp="1"/>
          </p:cNvSpPr>
          <p:nvPr>
            <p:ph type="ftr" sz="quarter" idx="11"/>
          </p:nvPr>
        </p:nvSpPr>
        <p:spPr>
          <a:xfrm>
            <a:off x="4038600" y="644119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1194"/>
            <a:ext cx="2743200" cy="365125"/>
          </a:xfrm>
          <a:prstGeom prst="rect">
            <a:avLst/>
          </a:prstGeom>
        </p:spPr>
        <p:txBody>
          <a:bodyPr/>
          <a:lstStyle/>
          <a:p>
            <a:fld id="{743536D7-E3F3-E346-B07E-D3202D28CF54}" type="slidenum">
              <a:rPr lang="en-US" smtClean="0"/>
              <a:t>‹#›</a:t>
            </a:fld>
            <a:endParaRPr lang="en-US"/>
          </a:p>
        </p:txBody>
      </p:sp>
      <p:sp>
        <p:nvSpPr>
          <p:cNvPr id="9" name="Title 8">
            <a:extLst>
              <a:ext uri="{FF2B5EF4-FFF2-40B4-BE49-F238E27FC236}">
                <a16:creationId xmlns:a16="http://schemas.microsoft.com/office/drawing/2014/main" id="{5925A898-6215-1738-F4EF-48FA290B50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047648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182" indent="0">
              <a:buNone/>
              <a:defRPr sz="2000">
                <a:solidFill>
                  <a:schemeClr val="tx1">
                    <a:tint val="75000"/>
                  </a:schemeClr>
                </a:solidFill>
              </a:defRPr>
            </a:lvl2pPr>
            <a:lvl3pPr marL="914363"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0"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2/7/2024</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36098964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2/7/2024</a:t>
            </a:fld>
            <a:endParaRPr lang="en-US"/>
          </a:p>
        </p:txBody>
      </p:sp>
      <p:sp>
        <p:nvSpPr>
          <p:cNvPr id="6" name="Footer Placeholder 5"/>
          <p:cNvSpPr>
            <a:spLocks noGrp="1"/>
          </p:cNvSpPr>
          <p:nvPr>
            <p:ph type="ftr" sz="quarter" idx="11"/>
          </p:nvPr>
        </p:nvSpPr>
        <p:spPr>
          <a:xfrm>
            <a:off x="4038600" y="642461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29394409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2/7/2024</a:t>
            </a:fld>
            <a:endParaRPr lang="en-US"/>
          </a:p>
        </p:txBody>
      </p:sp>
      <p:sp>
        <p:nvSpPr>
          <p:cNvPr id="8" name="Footer Placeholder 7"/>
          <p:cNvSpPr>
            <a:spLocks noGrp="1"/>
          </p:cNvSpPr>
          <p:nvPr>
            <p:ph type="ftr" sz="quarter" idx="11"/>
          </p:nvPr>
        </p:nvSpPr>
        <p:spPr>
          <a:xfrm>
            <a:off x="4038600" y="642461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265495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2/7/2024</a:t>
            </a:fld>
            <a:endParaRPr lang="en-US"/>
          </a:p>
        </p:txBody>
      </p:sp>
      <p:sp>
        <p:nvSpPr>
          <p:cNvPr id="4" name="Footer Placeholder 3"/>
          <p:cNvSpPr>
            <a:spLocks noGrp="1"/>
          </p:cNvSpPr>
          <p:nvPr>
            <p:ph type="ftr" sz="quarter" idx="11"/>
          </p:nvPr>
        </p:nvSpPr>
        <p:spPr>
          <a:xfrm>
            <a:off x="4038600" y="642461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2516110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2/7/2024</a:t>
            </a:fld>
            <a:endParaRPr lang="en-US"/>
          </a:p>
        </p:txBody>
      </p:sp>
      <p:sp>
        <p:nvSpPr>
          <p:cNvPr id="3" name="Footer Placeholder 2"/>
          <p:cNvSpPr>
            <a:spLocks noGrp="1"/>
          </p:cNvSpPr>
          <p:nvPr>
            <p:ph type="ftr" sz="quarter" idx="11"/>
          </p:nvPr>
        </p:nvSpPr>
        <p:spPr>
          <a:xfrm>
            <a:off x="4038600" y="642461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3775351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2/7/2024</a:t>
            </a:fld>
            <a:endParaRPr lang="en-US"/>
          </a:p>
        </p:txBody>
      </p:sp>
      <p:sp>
        <p:nvSpPr>
          <p:cNvPr id="6" name="Footer Placeholder 5"/>
          <p:cNvSpPr>
            <a:spLocks noGrp="1"/>
          </p:cNvSpPr>
          <p:nvPr>
            <p:ph type="ftr" sz="quarter" idx="11"/>
          </p:nvPr>
        </p:nvSpPr>
        <p:spPr>
          <a:xfrm>
            <a:off x="4038600" y="642461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22426916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2/7/2024</a:t>
            </a:fld>
            <a:endParaRPr lang="en-US"/>
          </a:p>
        </p:txBody>
      </p:sp>
      <p:sp>
        <p:nvSpPr>
          <p:cNvPr id="6" name="Footer Placeholder 5"/>
          <p:cNvSpPr>
            <a:spLocks noGrp="1"/>
          </p:cNvSpPr>
          <p:nvPr>
            <p:ph type="ftr" sz="quarter" idx="11"/>
          </p:nvPr>
        </p:nvSpPr>
        <p:spPr>
          <a:xfrm>
            <a:off x="4038600" y="642461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09624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D73D2-2BAE-432F-94C8-38438D372807}"/>
              </a:ext>
            </a:extLst>
          </p:cNvPr>
          <p:cNvSpPr/>
          <p:nvPr userDrawn="1"/>
        </p:nvSpPr>
        <p:spPr>
          <a:xfrm>
            <a:off x="0" y="5909661"/>
            <a:ext cx="12192000" cy="954000"/>
          </a:xfrm>
          <a:prstGeom prst="rect">
            <a:avLst/>
          </a:prstGeom>
          <a:solidFill>
            <a:srgbClr val="73B7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7"/>
            <a:ext cx="10515600" cy="3940861"/>
          </a:xfrm>
        </p:spPr>
        <p:txBody>
          <a:bodyPr/>
          <a:lstStyle>
            <a:lvl1pPr marL="228591" indent="-228591">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8" name="Picture 7" descr="Department for Business, Energy and Industrial Strategy crest" title="Department for Business, Energy and Industrial Strategy">
            <a:extLst>
              <a:ext uri="{FF2B5EF4-FFF2-40B4-BE49-F238E27FC236}">
                <a16:creationId xmlns:a16="http://schemas.microsoft.com/office/drawing/2014/main" id="{6F8DEABF-AA32-4F61-9113-507A9AC680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2161683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2/7/2024</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1009455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2/7/2024</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6210278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9200560" y="6424612"/>
            <a:ext cx="2743200" cy="365125"/>
          </a:xfrm>
          <a:prstGeom prst="rect">
            <a:avLst/>
          </a:prstGeom>
        </p:spPr>
        <p:txBody>
          <a:bodyPr/>
          <a:lstStyle/>
          <a:p>
            <a:fld id="{11EAE1A9-8E7E-D04D-9670-8269DAC153D9}" type="slidenum">
              <a:rPr lang="fr-FR" smtClean="0"/>
              <a:pPr/>
              <a:t>‹#›</a:t>
            </a:fld>
            <a:endParaRPr lang="fr-FR"/>
          </a:p>
        </p:txBody>
      </p:sp>
      <p:sp>
        <p:nvSpPr>
          <p:cNvPr id="7" name="Table Placeholder 6"/>
          <p:cNvSpPr>
            <a:spLocks noGrp="1"/>
          </p:cNvSpPr>
          <p:nvPr>
            <p:ph type="tbl" sz="quarter" idx="11"/>
          </p:nvPr>
        </p:nvSpPr>
        <p:spPr>
          <a:xfrm>
            <a:off x="336551" y="1658607"/>
            <a:ext cx="11518900" cy="4404784"/>
          </a:xfrm>
          <a:prstGeom prst="rect">
            <a:avLst/>
          </a:prstGeom>
        </p:spPr>
        <p:txBody>
          <a:bodyPr/>
          <a:lstStyle/>
          <a:p>
            <a:r>
              <a:rPr lang="en-US"/>
              <a:t>Click icon to add table</a:t>
            </a:r>
            <a:endParaRPr lang="en-GB"/>
          </a:p>
        </p:txBody>
      </p:sp>
      <p:sp>
        <p:nvSpPr>
          <p:cNvPr id="5" name="Content Placeholder 2"/>
          <p:cNvSpPr>
            <a:spLocks noGrp="1"/>
          </p:cNvSpPr>
          <p:nvPr>
            <p:ph sz="quarter" idx="14" hasCustomPrompt="1"/>
          </p:nvPr>
        </p:nvSpPr>
        <p:spPr>
          <a:xfrm>
            <a:off x="7157492" y="6411763"/>
            <a:ext cx="3149600" cy="363483"/>
          </a:xfrm>
          <a:prstGeom prst="rect">
            <a:avLst/>
          </a:prstGeom>
        </p:spPr>
        <p:txBody>
          <a:bodyPr/>
          <a:lstStyle>
            <a:lvl1pPr marL="0" indent="0">
              <a:buNone/>
              <a:defRPr lang="en-US" sz="1600" kern="1200" baseline="0" smtClean="0">
                <a:solidFill>
                  <a:schemeClr val="tx1"/>
                </a:solidFill>
                <a:latin typeface="+mj-lt"/>
                <a:ea typeface="+mn-ea"/>
                <a:cs typeface="+mn-cs"/>
              </a:defRPr>
            </a:lvl1pPr>
          </a:lstStyle>
          <a:p>
            <a:pPr lvl="0"/>
            <a:r>
              <a:rPr lang="de-DE">
                <a:solidFill>
                  <a:schemeClr val="tx1"/>
                </a:solidFill>
                <a:latin typeface="+mj-lt"/>
              </a:rPr>
              <a:t># </a:t>
            </a:r>
            <a:r>
              <a:rPr lang="en-US"/>
              <a:t>Edit Hashtag here</a:t>
            </a:r>
          </a:p>
        </p:txBody>
      </p:sp>
    </p:spTree>
    <p:extLst>
      <p:ext uri="{BB962C8B-B14F-4D97-AF65-F5344CB8AC3E}">
        <p14:creationId xmlns:p14="http://schemas.microsoft.com/office/powerpoint/2010/main" val="3136396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D73D2-2BAE-432F-94C8-38438D372807}"/>
              </a:ext>
            </a:extLst>
          </p:cNvPr>
          <p:cNvSpPr/>
          <p:nvPr userDrawn="1"/>
        </p:nvSpPr>
        <p:spPr>
          <a:xfrm>
            <a:off x="0" y="5909661"/>
            <a:ext cx="12192000" cy="954000"/>
          </a:xfrm>
          <a:prstGeom prst="rect">
            <a:avLst/>
          </a:prstGeom>
          <a:solidFill>
            <a:srgbClr val="F9AE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7"/>
            <a:ext cx="10515600" cy="3940861"/>
          </a:xfrm>
        </p:spPr>
        <p:txBody>
          <a:bodyPr/>
          <a:lstStyle>
            <a:lvl1pPr marL="228591" indent="-228591">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8" name="Picture 7" descr="Department for Business, Energy and Industrial Strategy crest" title="Department for Business, Energy and Industrial Strategy">
            <a:extLst>
              <a:ext uri="{FF2B5EF4-FFF2-40B4-BE49-F238E27FC236}">
                <a16:creationId xmlns:a16="http://schemas.microsoft.com/office/drawing/2014/main" id="{FC09D322-24DB-4E08-98A6-C423583B65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199090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D73D2-2BAE-432F-94C8-38438D372807}"/>
              </a:ext>
            </a:extLst>
          </p:cNvPr>
          <p:cNvSpPr/>
          <p:nvPr userDrawn="1"/>
        </p:nvSpPr>
        <p:spPr>
          <a:xfrm>
            <a:off x="0" y="5909661"/>
            <a:ext cx="12192000" cy="954000"/>
          </a:xfrm>
          <a:prstGeom prst="rect">
            <a:avLst/>
          </a:prstGeom>
          <a:solidFill>
            <a:srgbClr val="AA15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7"/>
            <a:ext cx="10515600" cy="3940861"/>
          </a:xfrm>
        </p:spPr>
        <p:txBody>
          <a:bodyPr/>
          <a:lstStyle>
            <a:lvl1pPr marL="228591" indent="-228591">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8" name="Picture 7" descr="Department for Business, Energy and Industrial Strategy crest" title="Department for Business, Energy and Industrial Strategy">
            <a:extLst>
              <a:ext uri="{FF2B5EF4-FFF2-40B4-BE49-F238E27FC236}">
                <a16:creationId xmlns:a16="http://schemas.microsoft.com/office/drawing/2014/main" id="{E62F3C83-B271-477C-90E2-1DE95981F4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2628338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Light blue - gradi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D73D2-2BAE-432F-94C8-38438D372807}"/>
              </a:ext>
            </a:extLst>
          </p:cNvPr>
          <p:cNvSpPr/>
          <p:nvPr userDrawn="1"/>
        </p:nvSpPr>
        <p:spPr>
          <a:xfrm>
            <a:off x="0" y="5909661"/>
            <a:ext cx="12192000" cy="954000"/>
          </a:xfrm>
          <a:prstGeom prst="rect">
            <a:avLst/>
          </a:prstGeom>
          <a:gradFill>
            <a:gsLst>
              <a:gs pos="0">
                <a:srgbClr val="004A7F"/>
              </a:gs>
              <a:gs pos="100000">
                <a:srgbClr val="1C9CD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7"/>
            <a:ext cx="10515600" cy="3940861"/>
          </a:xfrm>
        </p:spPr>
        <p:txBody>
          <a:bodyPr/>
          <a:lstStyle>
            <a:lvl1pPr marL="228591" indent="-228591">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8" name="Picture 7" descr="Department for Business, Energy and Industrial Strategy crest" title="Department for Business, Energy and Industrial Strategy">
            <a:extLst>
              <a:ext uri="{FF2B5EF4-FFF2-40B4-BE49-F238E27FC236}">
                <a16:creationId xmlns:a16="http://schemas.microsoft.com/office/drawing/2014/main" id="{48F195AA-D0DA-49E7-84E2-8D2880E5D8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227795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green - gradi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7"/>
            <a:ext cx="10515600" cy="3940861"/>
          </a:xfrm>
        </p:spPr>
        <p:txBody>
          <a:bodyPr/>
          <a:lstStyle>
            <a:lvl1pPr marL="228591" indent="-228591">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4">
            <a:extLst>
              <a:ext uri="{FF2B5EF4-FFF2-40B4-BE49-F238E27FC236}">
                <a16:creationId xmlns:a16="http://schemas.microsoft.com/office/drawing/2014/main" id="{C0E277DE-69E1-40E5-8363-40ED817AE4B3}"/>
              </a:ext>
            </a:extLst>
          </p:cNvPr>
          <p:cNvSpPr txBox="1">
            <a:spLocks/>
          </p:cNvSpPr>
          <p:nvPr userDrawn="1"/>
        </p:nvSpPr>
        <p:spPr>
          <a:xfrm>
            <a:off x="0" y="5909661"/>
            <a:ext cx="12192000" cy="952500"/>
          </a:xfrm>
          <a:prstGeom prst="rect">
            <a:avLst/>
          </a:prstGeom>
          <a:gradFill>
            <a:gsLst>
              <a:gs pos="0">
                <a:srgbClr val="73B72B"/>
              </a:gs>
              <a:gs pos="100000">
                <a:srgbClr val="BCCF00"/>
              </a:gs>
            </a:gsLst>
            <a:lin ang="2700000" scaled="0"/>
          </a:gradFill>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200">
              <a:solidFill>
                <a:srgbClr val="004A7F"/>
              </a:solidFill>
            </a:endParaRPr>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10" name="Picture 9" descr="Department for Business, Energy and Industrial Strategy crest" title="Department for Business, Energy and Industrial Strategy">
            <a:extLst>
              <a:ext uri="{FF2B5EF4-FFF2-40B4-BE49-F238E27FC236}">
                <a16:creationId xmlns:a16="http://schemas.microsoft.com/office/drawing/2014/main" id="{F3FA3194-03CD-404A-82B7-B498EDECCC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781715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2.emf"/><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2.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CC29F5-9D38-4F92-9787-5C69E638BD2C}"/>
              </a:ext>
            </a:extLst>
          </p:cNvPr>
          <p:cNvSpPr/>
          <p:nvPr userDrawn="1"/>
        </p:nvSpPr>
        <p:spPr>
          <a:xfrm>
            <a:off x="0" y="5910106"/>
            <a:ext cx="12192000" cy="954000"/>
          </a:xfrm>
          <a:prstGeom prst="rect">
            <a:avLst/>
          </a:prstGeom>
          <a:solidFill>
            <a:srgbClr val="004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a:extLst>
              <a:ext uri="{FF2B5EF4-FFF2-40B4-BE49-F238E27FC236}">
                <a16:creationId xmlns:a16="http://schemas.microsoft.com/office/drawing/2014/main" id="{65C08958-870B-4E65-B32D-F274CCFBB2B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3D40D6-D6CF-4338-B18C-CBFA3AA7CB9E}"/>
              </a:ext>
            </a:extLst>
          </p:cNvPr>
          <p:cNvSpPr>
            <a:spLocks noGrp="1"/>
          </p:cNvSpPr>
          <p:nvPr>
            <p:ph type="body" idx="1"/>
          </p:nvPr>
        </p:nvSpPr>
        <p:spPr>
          <a:xfrm>
            <a:off x="838200" y="1825627"/>
            <a:ext cx="10515600" cy="375962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71A119-C713-44E6-AEAE-A3327772BD8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86F5BD9-F13F-4A14-ACDE-7BA62DF8EC0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30DFD-335B-4480-BEA0-C8D897832E82}" type="slidenum">
              <a:rPr lang="en-GB" smtClean="0"/>
              <a:t>‹#›</a:t>
            </a:fld>
            <a:endParaRPr lang="en-GB"/>
          </a:p>
        </p:txBody>
      </p:sp>
      <p:sp>
        <p:nvSpPr>
          <p:cNvPr id="8" name="Footer Placeholder 7">
            <a:extLst>
              <a:ext uri="{FF2B5EF4-FFF2-40B4-BE49-F238E27FC236}">
                <a16:creationId xmlns:a16="http://schemas.microsoft.com/office/drawing/2014/main" id="{04B135CC-373B-4BC2-BBB7-26394D4E692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Event title</a:t>
            </a:r>
          </a:p>
        </p:txBody>
      </p:sp>
      <p:pic>
        <p:nvPicPr>
          <p:cNvPr id="10" name="Picture 9" descr="Department for Business, Energy and Industrial Strategy crest" title="Department for Business, Energy and Industrial Strategy">
            <a:extLst>
              <a:ext uri="{FF2B5EF4-FFF2-40B4-BE49-F238E27FC236}">
                <a16:creationId xmlns:a16="http://schemas.microsoft.com/office/drawing/2014/main" id="{D47B0A10-0077-4F3E-8FA9-D8FE9B3760C4}"/>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1843754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dt="0"/>
  <p:txStyles>
    <p:titleStyle>
      <a:lvl1pPr algn="l" defTabSz="914363" rtl="0" eaLnBrk="1" latinLnBrk="0" hangingPunct="1">
        <a:lnSpc>
          <a:spcPct val="90000"/>
        </a:lnSpc>
        <a:spcBef>
          <a:spcPct val="0"/>
        </a:spcBef>
        <a:buNone/>
        <a:defRPr sz="4400" kern="1200">
          <a:solidFill>
            <a:srgbClr val="041E42"/>
          </a:solidFill>
          <a:latin typeface="Arial" panose="020B0604020202020204" pitchFamily="34" charset="0"/>
          <a:ea typeface="+mj-ea"/>
          <a:cs typeface="Arial" panose="020B0604020202020204" pitchFamily="34" charset="0"/>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1" name="Rectangle 10"/>
          <p:cNvSpPr/>
          <p:nvPr/>
        </p:nvSpPr>
        <p:spPr>
          <a:xfrm>
            <a:off x="0" y="6340801"/>
            <a:ext cx="12192000" cy="517199"/>
          </a:xfrm>
          <a:prstGeom prst="rect">
            <a:avLst/>
          </a:prstGeom>
          <a:gradFill flip="none" rotWithShape="1">
            <a:gsLst>
              <a:gs pos="0">
                <a:schemeClr val="accent2">
                  <a:lumMod val="60000"/>
                  <a:lumOff val="40000"/>
                </a:schemeClr>
              </a:gs>
              <a:gs pos="70000">
                <a:srgbClr val="7D274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 name="Rectangle 8"/>
          <p:cNvSpPr/>
          <p:nvPr/>
        </p:nvSpPr>
        <p:spPr>
          <a:xfrm>
            <a:off x="1" y="0"/>
            <a:ext cx="5507064" cy="6340800"/>
          </a:xfrm>
          <a:prstGeom prst="rect">
            <a:avLst/>
          </a:prstGeom>
          <a:gradFill>
            <a:gsLst>
              <a:gs pos="100000">
                <a:srgbClr val="FFFFE7">
                  <a:alpha val="50000"/>
                </a:srgbClr>
              </a:gs>
              <a:gs pos="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Placeholder 1"/>
          <p:cNvSpPr>
            <a:spLocks noGrp="1"/>
          </p:cNvSpPr>
          <p:nvPr>
            <p:ph type="title"/>
          </p:nvPr>
        </p:nvSpPr>
        <p:spPr>
          <a:xfrm>
            <a:off x="906816" y="187200"/>
            <a:ext cx="10949184" cy="1296000"/>
          </a:xfrm>
          <a:prstGeom prst="rect">
            <a:avLst/>
          </a:prstGeom>
        </p:spPr>
        <p:txBody>
          <a:bodyPr vert="horz" lIns="91440" tIns="45720" rIns="91440" bIns="45720" rtlCol="0" anchor="t" anchorCtr="0">
            <a:noAutofit/>
          </a:bodyPr>
          <a:lstStyle/>
          <a:p>
            <a:r>
              <a:rPr lang="fr-FR"/>
              <a:t>Click to </a:t>
            </a:r>
            <a:r>
              <a:rPr lang="fr-FR" err="1"/>
              <a:t>edit</a:t>
            </a:r>
            <a:r>
              <a:rPr lang="fr-FR"/>
              <a:t> </a:t>
            </a:r>
            <a:r>
              <a:rPr lang="fr-FR" err="1"/>
              <a:t>Slide</a:t>
            </a:r>
            <a:r>
              <a:rPr lang="fr-FR"/>
              <a:t> </a:t>
            </a:r>
            <a:r>
              <a:rPr lang="fr-FR" err="1"/>
              <a:t>title</a:t>
            </a:r>
            <a:br>
              <a:rPr lang="fr-FR"/>
            </a:br>
            <a:r>
              <a:rPr lang="fr-FR" err="1"/>
              <a:t>Title</a:t>
            </a:r>
            <a:r>
              <a:rPr lang="fr-FR"/>
              <a:t> </a:t>
            </a:r>
            <a:r>
              <a:rPr lang="fr-FR" err="1"/>
              <a:t>can</a:t>
            </a:r>
            <a:r>
              <a:rPr lang="fr-FR"/>
              <a:t> </a:t>
            </a:r>
            <a:r>
              <a:rPr lang="fr-FR" err="1"/>
              <a:t>be</a:t>
            </a:r>
            <a:r>
              <a:rPr lang="fr-FR"/>
              <a:t> </a:t>
            </a:r>
            <a:r>
              <a:rPr lang="fr-FR" err="1"/>
              <a:t>extended</a:t>
            </a:r>
            <a:r>
              <a:rPr lang="fr-FR"/>
              <a:t> to </a:t>
            </a:r>
            <a:r>
              <a:rPr lang="fr-FR" err="1"/>
              <a:t>two</a:t>
            </a:r>
            <a:r>
              <a:rPr lang="fr-FR"/>
              <a:t> </a:t>
            </a:r>
            <a:r>
              <a:rPr lang="fr-FR" err="1"/>
              <a:t>lines</a:t>
            </a:r>
            <a:endParaRPr lang="en-US"/>
          </a:p>
        </p:txBody>
      </p:sp>
      <p:sp>
        <p:nvSpPr>
          <p:cNvPr id="6" name="Slide Number Placeholder 5"/>
          <p:cNvSpPr>
            <a:spLocks noGrp="1"/>
          </p:cNvSpPr>
          <p:nvPr>
            <p:ph type="sldNum" sz="quarter" idx="4"/>
          </p:nvPr>
        </p:nvSpPr>
        <p:spPr>
          <a:xfrm>
            <a:off x="11378963" y="6480203"/>
            <a:ext cx="456000" cy="244800"/>
          </a:xfrm>
          <a:prstGeom prst="rect">
            <a:avLst/>
          </a:prstGeom>
        </p:spPr>
        <p:txBody>
          <a:bodyPr vert="horz" wrap="none" lIns="91440" tIns="45720" rIns="91440" bIns="45720" rtlCol="0" anchor="ctr" anchorCtr="0"/>
          <a:lstStyle>
            <a:lvl1pPr algn="ctr">
              <a:defRPr sz="1600" baseline="0">
                <a:solidFill>
                  <a:schemeClr val="accent1">
                    <a:lumMod val="75000"/>
                  </a:schemeClr>
                </a:solidFill>
                <a:latin typeface="+mn-lt"/>
              </a:defRPr>
            </a:lvl1pPr>
          </a:lstStyle>
          <a:p>
            <a:fld id="{11EAE1A9-8E7E-D04D-9670-8269DAC153D9}" type="slidenum">
              <a:rPr lang="fr-FR" smtClean="0"/>
              <a:pPr/>
              <a:t>‹#›</a:t>
            </a:fld>
            <a:endParaRPr lang="fr-FR"/>
          </a:p>
        </p:txBody>
      </p:sp>
      <p:sp>
        <p:nvSpPr>
          <p:cNvPr id="8" name="Footer Placeholder 4">
            <a:extLst>
              <a:ext uri="{FF2B5EF4-FFF2-40B4-BE49-F238E27FC236}">
                <a16:creationId xmlns:a16="http://schemas.microsoft.com/office/drawing/2014/main" id="{9663F5E9-3E05-9140-AB3A-13FCE0330B8B}"/>
              </a:ext>
            </a:extLst>
          </p:cNvPr>
          <p:cNvSpPr txBox="1">
            <a:spLocks/>
          </p:cNvSpPr>
          <p:nvPr/>
        </p:nvSpPr>
        <p:spPr>
          <a:xfrm>
            <a:off x="336000" y="6472607"/>
            <a:ext cx="1056000" cy="244800"/>
          </a:xfrm>
          <a:prstGeom prst="rect">
            <a:avLst/>
          </a:prstGeom>
        </p:spPr>
        <p:txBody>
          <a:bodyPr vert="horz" wrap="none" lIns="121920" tIns="60960" rIns="0" bIns="60960" rtlCol="0" anchor="ctr" anchorCtr="0"/>
          <a:lstStyle>
            <a:defPPr>
              <a:defRPr lang="fr-FR"/>
            </a:defPPr>
            <a:lvl1pPr marL="0" algn="l" defTabSz="457200" rtl="0" eaLnBrk="1" latinLnBrk="0" hangingPunct="1">
              <a:defRPr sz="1200" kern="1200" baseline="0">
                <a:solidFill>
                  <a:srgbClr val="727272"/>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lang="de-DE" sz="1600">
                <a:solidFill>
                  <a:schemeClr val="tx1"/>
                </a:solidFill>
                <a:latin typeface="+mj-lt"/>
              </a:rPr>
              <a:t>© OECD | </a:t>
            </a:r>
            <a:r>
              <a:rPr lang="de-DE" sz="1600" err="1">
                <a:solidFill>
                  <a:schemeClr val="tx1"/>
                </a:solidFill>
                <a:latin typeface="+mj-lt"/>
              </a:rPr>
              <a:t>Centre</a:t>
            </a:r>
            <a:r>
              <a:rPr lang="de-DE" sz="1600">
                <a:solidFill>
                  <a:schemeClr val="tx1"/>
                </a:solidFill>
                <a:latin typeface="+mj-lt"/>
              </a:rPr>
              <a:t> </a:t>
            </a:r>
            <a:r>
              <a:rPr lang="de-DE" sz="1600" err="1">
                <a:solidFill>
                  <a:schemeClr val="tx1"/>
                </a:solidFill>
                <a:latin typeface="+mj-lt"/>
              </a:rPr>
              <a:t>for</a:t>
            </a:r>
            <a:r>
              <a:rPr lang="de-DE" sz="1600">
                <a:solidFill>
                  <a:schemeClr val="tx1"/>
                </a:solidFill>
                <a:latin typeface="+mj-lt"/>
              </a:rPr>
              <a:t> Entrepreneurship, SMEs,</a:t>
            </a:r>
            <a:r>
              <a:rPr lang="de-DE" sz="1600" baseline="0">
                <a:solidFill>
                  <a:schemeClr val="tx1"/>
                </a:solidFill>
                <a:latin typeface="+mj-lt"/>
              </a:rPr>
              <a:t> </a:t>
            </a:r>
            <a:r>
              <a:rPr lang="de-DE" sz="1600" baseline="0" err="1">
                <a:solidFill>
                  <a:schemeClr val="tx1"/>
                </a:solidFill>
                <a:latin typeface="+mj-lt"/>
              </a:rPr>
              <a:t>Regions</a:t>
            </a:r>
            <a:r>
              <a:rPr lang="de-DE" sz="1600" baseline="0">
                <a:solidFill>
                  <a:schemeClr val="tx1"/>
                </a:solidFill>
                <a:latin typeface="+mj-lt"/>
              </a:rPr>
              <a:t> and Cities</a:t>
            </a:r>
            <a:r>
              <a:rPr lang="de-DE" sz="1333" kern="1200" baseline="0">
                <a:solidFill>
                  <a:schemeClr val="tx1"/>
                </a:solidFill>
                <a:latin typeface="Arial"/>
                <a:ea typeface="+mn-ea"/>
                <a:cs typeface="+mn-cs"/>
              </a:rPr>
              <a:t> | </a:t>
            </a:r>
            <a:r>
              <a:rPr lang="fr-FR" sz="1600" kern="1200" baseline="0">
                <a:solidFill>
                  <a:schemeClr val="tx1"/>
                </a:solidFill>
                <a:latin typeface="+mj-lt"/>
                <a:ea typeface="+mn-ea"/>
                <a:cs typeface="+mn-cs"/>
              </a:rPr>
              <a:t>@</a:t>
            </a:r>
            <a:r>
              <a:rPr lang="fr-FR" sz="1600" kern="1200" baseline="0" err="1">
                <a:solidFill>
                  <a:schemeClr val="tx1"/>
                </a:solidFill>
                <a:latin typeface="+mj-lt"/>
                <a:ea typeface="+mn-ea"/>
                <a:cs typeface="+mn-cs"/>
              </a:rPr>
              <a:t>OECD_Local</a:t>
            </a:r>
            <a:r>
              <a:rPr lang="de-DE" sz="1333" kern="1200" baseline="0">
                <a:solidFill>
                  <a:schemeClr val="tx1"/>
                </a:solidFill>
                <a:latin typeface="Arial"/>
                <a:ea typeface="+mn-ea"/>
                <a:cs typeface="+mn-cs"/>
              </a:rPr>
              <a:t> | </a:t>
            </a:r>
            <a:endParaRPr lang="fr-FR" sz="1600" kern="1200" baseline="0">
              <a:solidFill>
                <a:schemeClr val="tx1"/>
              </a:solidFill>
              <a:latin typeface="+mj-lt"/>
              <a:ea typeface="+mn-ea"/>
              <a:cs typeface="+mn-cs"/>
            </a:endParaRPr>
          </a:p>
        </p:txBody>
      </p:sp>
      <p:pic>
        <p:nvPicPr>
          <p:cNvPr id="10" name="Image 10"/>
          <p:cNvPicPr>
            <a:picLocks noChangeAspect="1"/>
          </p:cNvPicPr>
          <p:nvPr/>
        </p:nvPicPr>
        <p:blipFill>
          <a:blip r:embed="rId7" cstate="print"/>
          <a:stretch>
            <a:fillRect/>
          </a:stretch>
        </p:blipFill>
        <p:spPr>
          <a:xfrm>
            <a:off x="339109" y="199396"/>
            <a:ext cx="567708" cy="1180833"/>
          </a:xfrm>
          <a:prstGeom prst="rect">
            <a:avLst/>
          </a:prstGeom>
        </p:spPr>
      </p:pic>
    </p:spTree>
    <p:extLst>
      <p:ext uri="{BB962C8B-B14F-4D97-AF65-F5344CB8AC3E}">
        <p14:creationId xmlns:p14="http://schemas.microsoft.com/office/powerpoint/2010/main" val="2307163943"/>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hf hdr="0" dt="0"/>
  <p:txStyles>
    <p:titleStyle>
      <a:lvl1pPr algn="l" defTabSz="1219170" rtl="0" eaLnBrk="1" latinLnBrk="0" hangingPunct="1">
        <a:lnSpc>
          <a:spcPts val="4533"/>
        </a:lnSpc>
        <a:spcBef>
          <a:spcPct val="0"/>
        </a:spcBef>
        <a:buNone/>
        <a:defRPr sz="4000" b="1" kern="1200">
          <a:solidFill>
            <a:schemeClr val="bg1"/>
          </a:solidFill>
          <a:latin typeface="Arial"/>
          <a:ea typeface="+mj-ea"/>
          <a:cs typeface="+mj-cs"/>
        </a:defRPr>
      </a:lvl1pPr>
    </p:titleStyle>
    <p:bodyStyle>
      <a:lvl1pPr marL="457189" indent="-457189" algn="l" defTabSz="1219170" rtl="0" eaLnBrk="1" latinLnBrk="0" hangingPunct="1">
        <a:spcBef>
          <a:spcPct val="20000"/>
        </a:spcBef>
        <a:buFont typeface="Arial" pitchFamily="34" charset="0"/>
        <a:buChar char="•"/>
        <a:defRPr sz="3733" kern="1200">
          <a:solidFill>
            <a:srgbClr val="595959"/>
          </a:solidFill>
          <a:latin typeface="+mn-lt"/>
          <a:ea typeface="+mn-ea"/>
          <a:cs typeface="+mn-cs"/>
        </a:defRPr>
      </a:lvl1pPr>
      <a:lvl2pPr marL="990575" indent="-380990" algn="l" defTabSz="1219170" rtl="0" eaLnBrk="1" latinLnBrk="0" hangingPunct="1">
        <a:spcBef>
          <a:spcPct val="20000"/>
        </a:spcBef>
        <a:buClr>
          <a:srgbClr val="727272"/>
        </a:buClr>
        <a:buFont typeface="Arial" pitchFamily="34" charset="0"/>
        <a:buChar char="–"/>
        <a:defRPr sz="3200" kern="1200">
          <a:solidFill>
            <a:srgbClr val="595959"/>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667" kern="1200">
          <a:solidFill>
            <a:srgbClr val="595959"/>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133" kern="1200">
          <a:solidFill>
            <a:srgbClr val="595959"/>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600" kern="1200">
          <a:solidFill>
            <a:srgbClr val="595959"/>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543DE36-CCA6-07E3-0D93-6A11F5E7065C}"/>
              </a:ext>
            </a:extLst>
          </p:cNvPr>
          <p:cNvSpPr txBox="1">
            <a:spLocks/>
          </p:cNvSpPr>
          <p:nvPr userDrawn="1"/>
        </p:nvSpPr>
        <p:spPr>
          <a:xfrm>
            <a:off x="0" y="6645897"/>
            <a:ext cx="12192000" cy="212103"/>
          </a:xfrm>
          <a:prstGeom prst="rect">
            <a:avLst/>
          </a:prstGeom>
          <a:solidFill>
            <a:schemeClr val="accent2"/>
          </a:solidFill>
        </p:spPr>
        <p:txBody>
          <a:bodyPr vert="horz" lIns="91440" tIns="45720" rIns="91440" bIns="45720" rtlCol="0" anchor="ctr">
            <a:normAutofit fontScale="25000" lnSpcReduction="20000"/>
          </a:bodyPr>
          <a:lstStyle>
            <a:lvl1pPr marL="227013" indent="0" algn="l" defTabSz="914363" rtl="0" eaLnBrk="1" latinLnBrk="0" hangingPunct="1">
              <a:lnSpc>
                <a:spcPct val="90000"/>
              </a:lnSpc>
              <a:spcBef>
                <a:spcPct val="0"/>
              </a:spcBef>
              <a:buNone/>
              <a:defRPr sz="4400" kern="1200">
                <a:solidFill>
                  <a:schemeClr val="bg1"/>
                </a:solidFill>
                <a:latin typeface="+mj-lt"/>
                <a:ea typeface="+mj-ea"/>
                <a:cs typeface="+mj-cs"/>
              </a:defRPr>
            </a:lvl1pPr>
          </a:lstStyle>
          <a:p>
            <a:endParaRPr lang="en-US"/>
          </a:p>
        </p:txBody>
      </p:sp>
      <p:sp>
        <p:nvSpPr>
          <p:cNvPr id="7" name="Title 1">
            <a:extLst>
              <a:ext uri="{FF2B5EF4-FFF2-40B4-BE49-F238E27FC236}">
                <a16:creationId xmlns:a16="http://schemas.microsoft.com/office/drawing/2014/main" id="{756E47BD-EDA0-8127-BF95-8E0C11CB519B}"/>
              </a:ext>
            </a:extLst>
          </p:cNvPr>
          <p:cNvSpPr txBox="1">
            <a:spLocks/>
          </p:cNvSpPr>
          <p:nvPr userDrawn="1"/>
        </p:nvSpPr>
        <p:spPr>
          <a:xfrm>
            <a:off x="0" y="0"/>
            <a:ext cx="12192000" cy="1046375"/>
          </a:xfrm>
          <a:prstGeom prst="rect">
            <a:avLst/>
          </a:prstGeom>
          <a:solidFill>
            <a:schemeClr val="tx2">
              <a:lumMod val="50000"/>
            </a:schemeClr>
          </a:solidFill>
        </p:spPr>
        <p:txBody>
          <a:bodyPr vert="horz" lIns="91440" tIns="45720" rIns="91440" bIns="45720" rtlCol="0" anchor="ctr">
            <a:normAutofit/>
          </a:bodyPr>
          <a:lstStyle>
            <a:lvl1pPr marL="227013" indent="0" algn="l" defTabSz="914363" rtl="0" eaLnBrk="1" latinLnBrk="0" hangingPunct="1">
              <a:lnSpc>
                <a:spcPct val="90000"/>
              </a:lnSpc>
              <a:spcBef>
                <a:spcPct val="0"/>
              </a:spcBef>
              <a:buNone/>
              <a:defRPr sz="4400" kern="1200">
                <a:solidFill>
                  <a:schemeClr val="bg1"/>
                </a:solidFill>
                <a:latin typeface="+mj-lt"/>
                <a:ea typeface="+mj-ea"/>
                <a:cs typeface="+mj-cs"/>
              </a:defRPr>
            </a:lvl1pPr>
          </a:lstStyle>
          <a:p>
            <a:endParaRPr lang="en-US"/>
          </a:p>
        </p:txBody>
      </p:sp>
      <p:sp>
        <p:nvSpPr>
          <p:cNvPr id="2" name="Title Placeholder 1"/>
          <p:cNvSpPr>
            <a:spLocks noGrp="1"/>
          </p:cNvSpPr>
          <p:nvPr>
            <p:ph type="title"/>
          </p:nvPr>
        </p:nvSpPr>
        <p:spPr>
          <a:xfrm>
            <a:off x="0" y="-1"/>
            <a:ext cx="12012706" cy="10463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44311" y="1253330"/>
            <a:ext cx="11699449" cy="51030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713462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9" r:id="rId15"/>
    <p:sldLayoutId id="2147483770" r:id="rId16"/>
  </p:sldLayoutIdLst>
  <p:hf hdr="0" ftr="0" dt="0"/>
  <p:txStyles>
    <p:titleStyle>
      <a:lvl1pPr marL="112713" indent="0" algn="l" defTabSz="914363" rtl="0" eaLnBrk="1" latinLnBrk="0" hangingPunct="1">
        <a:lnSpc>
          <a:spcPct val="120000"/>
        </a:lnSpc>
        <a:spcBef>
          <a:spcPct val="0"/>
        </a:spcBef>
        <a:buNone/>
        <a:defRPr sz="2400" kern="1200">
          <a:solidFill>
            <a:schemeClr val="bg1"/>
          </a:solidFill>
          <a:latin typeface="+mj-lt"/>
          <a:ea typeface="+mj-ea"/>
          <a:cs typeface="Helvetica" panose="020B0604020202020204" pitchFamily="34" charset="0"/>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543DE36-CCA6-07E3-0D93-6A11F5E7065C}"/>
              </a:ext>
            </a:extLst>
          </p:cNvPr>
          <p:cNvSpPr txBox="1">
            <a:spLocks/>
          </p:cNvSpPr>
          <p:nvPr userDrawn="1"/>
        </p:nvSpPr>
        <p:spPr>
          <a:xfrm>
            <a:off x="0" y="6645897"/>
            <a:ext cx="12192000" cy="212103"/>
          </a:xfrm>
          <a:prstGeom prst="rect">
            <a:avLst/>
          </a:prstGeom>
          <a:solidFill>
            <a:schemeClr val="accent2"/>
          </a:solidFill>
        </p:spPr>
        <p:txBody>
          <a:bodyPr vert="horz" lIns="91440" tIns="45720" rIns="91440" bIns="45720" rtlCol="0" anchor="ctr">
            <a:normAutofit fontScale="25000" lnSpcReduction="20000"/>
          </a:bodyPr>
          <a:lstStyle>
            <a:lvl1pPr marL="227013" indent="0" algn="l" defTabSz="914363" rtl="0" eaLnBrk="1" latinLnBrk="0" hangingPunct="1">
              <a:lnSpc>
                <a:spcPct val="90000"/>
              </a:lnSpc>
              <a:spcBef>
                <a:spcPct val="0"/>
              </a:spcBef>
              <a:buNone/>
              <a:defRPr sz="4400" kern="1200">
                <a:solidFill>
                  <a:schemeClr val="bg1"/>
                </a:solidFill>
                <a:latin typeface="+mj-lt"/>
                <a:ea typeface="+mj-ea"/>
                <a:cs typeface="+mj-cs"/>
              </a:defRPr>
            </a:lvl1pPr>
          </a:lstStyle>
          <a:p>
            <a:endParaRPr lang="en-US"/>
          </a:p>
        </p:txBody>
      </p:sp>
      <p:sp>
        <p:nvSpPr>
          <p:cNvPr id="7" name="Title 1">
            <a:extLst>
              <a:ext uri="{FF2B5EF4-FFF2-40B4-BE49-F238E27FC236}">
                <a16:creationId xmlns:a16="http://schemas.microsoft.com/office/drawing/2014/main" id="{756E47BD-EDA0-8127-BF95-8E0C11CB519B}"/>
              </a:ext>
            </a:extLst>
          </p:cNvPr>
          <p:cNvSpPr txBox="1">
            <a:spLocks/>
          </p:cNvSpPr>
          <p:nvPr userDrawn="1"/>
        </p:nvSpPr>
        <p:spPr>
          <a:xfrm>
            <a:off x="0" y="0"/>
            <a:ext cx="12192000" cy="1046375"/>
          </a:xfrm>
          <a:prstGeom prst="rect">
            <a:avLst/>
          </a:prstGeom>
          <a:solidFill>
            <a:schemeClr val="tx2">
              <a:lumMod val="50000"/>
            </a:schemeClr>
          </a:solidFill>
        </p:spPr>
        <p:txBody>
          <a:bodyPr vert="horz" lIns="91440" tIns="45720" rIns="91440" bIns="45720" rtlCol="0" anchor="ctr">
            <a:normAutofit/>
          </a:bodyPr>
          <a:lstStyle>
            <a:lvl1pPr marL="227013" indent="0" algn="l" defTabSz="914363" rtl="0" eaLnBrk="1" latinLnBrk="0" hangingPunct="1">
              <a:lnSpc>
                <a:spcPct val="90000"/>
              </a:lnSpc>
              <a:spcBef>
                <a:spcPct val="0"/>
              </a:spcBef>
              <a:buNone/>
              <a:defRPr sz="4400" kern="1200">
                <a:solidFill>
                  <a:schemeClr val="bg1"/>
                </a:solidFill>
                <a:latin typeface="+mj-lt"/>
                <a:ea typeface="+mj-ea"/>
                <a:cs typeface="+mj-cs"/>
              </a:defRPr>
            </a:lvl1pPr>
          </a:lstStyle>
          <a:p>
            <a:endParaRPr lang="en-US"/>
          </a:p>
        </p:txBody>
      </p:sp>
      <p:sp>
        <p:nvSpPr>
          <p:cNvPr id="2" name="Title Placeholder 1"/>
          <p:cNvSpPr>
            <a:spLocks noGrp="1"/>
          </p:cNvSpPr>
          <p:nvPr>
            <p:ph type="title"/>
          </p:nvPr>
        </p:nvSpPr>
        <p:spPr>
          <a:xfrm>
            <a:off x="0" y="-1"/>
            <a:ext cx="12012706" cy="10463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44311" y="1253330"/>
            <a:ext cx="11699449" cy="51030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804951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xStyles>
    <p:titleStyle>
      <a:lvl1pPr marL="112713" indent="0" algn="l" defTabSz="914363" rtl="0" eaLnBrk="1" latinLnBrk="0" hangingPunct="1">
        <a:lnSpc>
          <a:spcPct val="120000"/>
        </a:lnSpc>
        <a:spcBef>
          <a:spcPct val="0"/>
        </a:spcBef>
        <a:buNone/>
        <a:defRPr sz="2400" kern="1200">
          <a:solidFill>
            <a:schemeClr val="bg1"/>
          </a:solidFill>
          <a:latin typeface="+mj-lt"/>
          <a:ea typeface="+mj-ea"/>
          <a:cs typeface="Helvetica" panose="020B0604020202020204" pitchFamily="34" charset="0"/>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2.xml"/><Relationship Id="rId1" Type="http://schemas.openxmlformats.org/officeDocument/2006/relationships/tags" Target="../tags/tag5.x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2.xml"/><Relationship Id="rId1" Type="http://schemas.openxmlformats.org/officeDocument/2006/relationships/tags" Target="../tags/tag6.x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2.xml"/><Relationship Id="rId1" Type="http://schemas.openxmlformats.org/officeDocument/2006/relationships/tags" Target="../tags/tag7.x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2.xml"/><Relationship Id="rId1" Type="http://schemas.openxmlformats.org/officeDocument/2006/relationships/tags" Target="../tags/tag8.x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2.xml"/><Relationship Id="rId1" Type="http://schemas.openxmlformats.org/officeDocument/2006/relationships/tags" Target="../tags/tag9.xml"/><Relationship Id="rId6" Type="http://schemas.openxmlformats.org/officeDocument/2006/relationships/image" Target="../media/image27.png"/><Relationship Id="rId5" Type="http://schemas.openxmlformats.org/officeDocument/2006/relationships/image" Target="../media/image11.e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hyperlink" Target="http://www.wefinancecode.org/" TargetMode="External"/><Relationship Id="rId2" Type="http://schemas.openxmlformats.org/officeDocument/2006/relationships/slideLayout" Target="../slideLayouts/slideLayout32.xml"/><Relationship Id="rId1" Type="http://schemas.openxmlformats.org/officeDocument/2006/relationships/tags" Target="../tags/tag10.xml"/><Relationship Id="rId6" Type="http://schemas.openxmlformats.org/officeDocument/2006/relationships/hyperlink" Target="https://bit.ly/WEFinanceCode_Countries" TargetMode="Externa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2.xml"/><Relationship Id="rId1" Type="http://schemas.openxmlformats.org/officeDocument/2006/relationships/tags" Target="../tags/tag1.x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2.xml"/><Relationship Id="rId1" Type="http://schemas.openxmlformats.org/officeDocument/2006/relationships/tags" Target="../tags/tag11.xml"/><Relationship Id="rId6" Type="http://schemas.openxmlformats.org/officeDocument/2006/relationships/image" Target="../media/image27.png"/><Relationship Id="rId5" Type="http://schemas.openxmlformats.org/officeDocument/2006/relationships/image" Target="../media/image11.emf"/><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2.xml"/><Relationship Id="rId1" Type="http://schemas.openxmlformats.org/officeDocument/2006/relationships/tags" Target="../tags/tag12.x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8" Type="http://schemas.openxmlformats.org/officeDocument/2006/relationships/hyperlink" Target="https://www.natwestgroup.com/news/2022/02/nwg-rose-review-reports-third-year-of-progress.html" TargetMode="External"/><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3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hyperlink" Target="https://www.british-business-bank.co.uk/press-release/second-investing-in-women-code-annual-progress-report-published/" TargetMode="External"/><Relationship Id="rId4" Type="http://schemas.openxmlformats.org/officeDocument/2006/relationships/image" Target="../media/image29.png"/><Relationship Id="rId9" Type="http://schemas.openxmlformats.org/officeDocument/2006/relationships/hyperlink" Target="https://www.gov.uk/government/publications/investing-in-women-code"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2.xml"/><Relationship Id="rId1" Type="http://schemas.openxmlformats.org/officeDocument/2006/relationships/tags" Target="../tags/tag13.x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6.xml"/><Relationship Id="rId1" Type="http://schemas.openxmlformats.org/officeDocument/2006/relationships/tags" Target="../tags/tag14.xml"/><Relationship Id="rId5" Type="http://schemas.openxmlformats.org/officeDocument/2006/relationships/image" Target="../media/image33.emf"/><Relationship Id="rId4" Type="http://schemas.openxmlformats.org/officeDocument/2006/relationships/oleObject" Target="../embeddings/oleObject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4.png"/><Relationship Id="rId2" Type="http://schemas.openxmlformats.org/officeDocument/2006/relationships/slideLayout" Target="../slideLayouts/slideLayout26.xml"/><Relationship Id="rId1" Type="http://schemas.openxmlformats.org/officeDocument/2006/relationships/tags" Target="../tags/tag15.xml"/><Relationship Id="rId6" Type="http://schemas.openxmlformats.org/officeDocument/2006/relationships/image" Target="../media/image27.png"/><Relationship Id="rId5" Type="http://schemas.openxmlformats.org/officeDocument/2006/relationships/image" Target="../media/image33.emf"/><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6.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themeOverride" Target="../theme/themeOverride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2.xml"/><Relationship Id="rId1" Type="http://schemas.openxmlformats.org/officeDocument/2006/relationships/tags" Target="../tags/tag3.x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3" Type="http://schemas.openxmlformats.org/officeDocument/2006/relationships/image" Target="../media/image14.gif"/><Relationship Id="rId7" Type="http://schemas.openxmlformats.org/officeDocument/2006/relationships/image" Target="../media/image16.jpeg"/><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hyperlink" Target="https://www.abnamro.com/en/news/alliance-of-64-influential-parties-launched-to-improve-entrepreneurial" TargetMode="External"/><Relationship Id="rId11" Type="http://schemas.openxmlformats.org/officeDocument/2006/relationships/image" Target="cid:image001.png@01D9FAC6.57206630" TargetMode="External"/><Relationship Id="rId5" Type="http://schemas.openxmlformats.org/officeDocument/2006/relationships/hyperlink" Target="https://www.idbinvest.org/en/news-media/idb-invest-launches-wecode-financing-code-women-entrepreneurs" TargetMode="External"/><Relationship Id="rId15" Type="http://schemas.openxmlformats.org/officeDocument/2006/relationships/image" Target="../media/image23.png"/><Relationship Id="rId10" Type="http://schemas.openxmlformats.org/officeDocument/2006/relationships/image" Target="../media/image19.png"/><Relationship Id="rId4" Type="http://schemas.openxmlformats.org/officeDocument/2006/relationships/image" Target="../media/image15.jpeg"/><Relationship Id="rId9" Type="http://schemas.openxmlformats.org/officeDocument/2006/relationships/image" Target="../media/image18.jpe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7.xml"/><Relationship Id="rId7" Type="http://schemas.openxmlformats.org/officeDocument/2006/relationships/image" Target="../media/image25.png"/><Relationship Id="rId2" Type="http://schemas.openxmlformats.org/officeDocument/2006/relationships/slideLayout" Target="../slideLayouts/slideLayout32.xml"/><Relationship Id="rId1" Type="http://schemas.openxmlformats.org/officeDocument/2006/relationships/tags" Target="../tags/tag4.xml"/><Relationship Id="rId6" Type="http://schemas.openxmlformats.org/officeDocument/2006/relationships/image" Target="../media/image24.png"/><Relationship Id="rId5" Type="http://schemas.openxmlformats.org/officeDocument/2006/relationships/image" Target="../media/image11.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12A977-2A43-6674-7C09-9CD60A232343}"/>
              </a:ext>
            </a:extLst>
          </p:cNvPr>
          <p:cNvSpPr/>
          <p:nvPr/>
        </p:nvSpPr>
        <p:spPr>
          <a:xfrm>
            <a:off x="0" y="0"/>
            <a:ext cx="12192000" cy="6858000"/>
          </a:xfrm>
          <a:prstGeom prst="rect">
            <a:avLst/>
          </a:prstGeom>
          <a:solidFill>
            <a:srgbClr val="170E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EA001F8C-32AA-CA77-9252-AE39AC649AD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05098" y="921728"/>
            <a:ext cx="2124602" cy="787353"/>
          </a:xfrm>
          <a:prstGeom prst="rect">
            <a:avLst/>
          </a:prstGeom>
        </p:spPr>
      </p:pic>
      <p:sp>
        <p:nvSpPr>
          <p:cNvPr id="13" name="TextBox 12">
            <a:extLst>
              <a:ext uri="{FF2B5EF4-FFF2-40B4-BE49-F238E27FC236}">
                <a16:creationId xmlns:a16="http://schemas.microsoft.com/office/drawing/2014/main" id="{165F713E-DFA9-0A75-4A5C-D6D3EC1861BF}"/>
              </a:ext>
            </a:extLst>
          </p:cNvPr>
          <p:cNvSpPr txBox="1"/>
          <p:nvPr/>
        </p:nvSpPr>
        <p:spPr>
          <a:xfrm>
            <a:off x="1062300" y="1481418"/>
            <a:ext cx="9667508" cy="3765646"/>
          </a:xfrm>
          <a:prstGeom prst="rect">
            <a:avLst/>
          </a:prstGeom>
          <a:noFill/>
        </p:spPr>
        <p:txBody>
          <a:bodyPr wrap="square" rtlCol="0">
            <a:spAutoFit/>
          </a:bodyPr>
          <a:lstStyle/>
          <a:p>
            <a:pPr marL="0" marR="0" lvl="0" indent="0" algn="l" defTabSz="380985" rtl="0" eaLnBrk="1" fontAlgn="auto" latinLnBrk="0" hangingPunct="0">
              <a:lnSpc>
                <a:spcPct val="125000"/>
              </a:lnSpc>
              <a:spcBef>
                <a:spcPts val="0"/>
              </a:spcBef>
              <a:spcAft>
                <a:spcPts val="0"/>
              </a:spcAft>
              <a:buClrTx/>
              <a:buSzTx/>
              <a:buFontTx/>
              <a:buNone/>
              <a:tabLst/>
              <a:defRPr/>
            </a:pPr>
            <a:r>
              <a:rPr kumimoji="0" lang="en-US" sz="3333" b="0" i="0" u="none" strike="noStrike" kern="1200" cap="none" spc="0" normalizeH="0" baseline="0" noProof="0">
                <a:ln>
                  <a:noFill/>
                </a:ln>
                <a:solidFill>
                  <a:prstClr val="white"/>
                </a:solidFill>
                <a:effectLst/>
                <a:uLnTx/>
                <a:uFillTx/>
                <a:latin typeface="Helvetica" pitchFamily="2" charset="0"/>
                <a:ea typeface="+mn-ea"/>
                <a:cs typeface="Lato Light"/>
              </a:rPr>
              <a:t>WE Fi</a:t>
            </a:r>
            <a:r>
              <a:rPr kumimoji="0" lang="en-US" sz="3333" b="0" i="0" u="none" strike="noStrike" kern="1200" cap="none" spc="0" normalizeH="0" baseline="0" noProof="0">
                <a:ln>
                  <a:noFill/>
                </a:ln>
                <a:solidFill>
                  <a:srgbClr val="EC6359"/>
                </a:solidFill>
                <a:effectLst/>
                <a:uLnTx/>
                <a:uFillTx/>
                <a:latin typeface="Helvetica" pitchFamily="2" charset="0"/>
                <a:ea typeface="+mn-ea"/>
                <a:cs typeface="Lato Light"/>
              </a:rPr>
              <a:t>nance Code</a:t>
            </a:r>
          </a:p>
          <a:p>
            <a:pPr marL="0" marR="0" lvl="0" indent="0" algn="l" defTabSz="380985" rtl="0" eaLnBrk="1" fontAlgn="auto" latinLnBrk="0" hangingPunct="0">
              <a:lnSpc>
                <a:spcPct val="125000"/>
              </a:lnSpc>
              <a:spcBef>
                <a:spcPts val="0"/>
              </a:spcBef>
              <a:spcAft>
                <a:spcPts val="0"/>
              </a:spcAft>
              <a:buClrTx/>
              <a:buSzTx/>
              <a:buFontTx/>
              <a:buNone/>
              <a:tabLst/>
              <a:defRPr/>
            </a:pPr>
            <a:r>
              <a:rPr lang="en-US" sz="3600">
                <a:solidFill>
                  <a:schemeClr val="bg1"/>
                </a:solidFill>
                <a:latin typeface="Helvetica" pitchFamily="2" charset="0"/>
                <a:cs typeface="Lato Light"/>
                <a:sym typeface="Montserrat"/>
              </a:rPr>
              <a:t>Unleashing Finance For Women Enterprises</a:t>
            </a:r>
            <a:endParaRPr kumimoji="0" lang="en-US" sz="3333" b="0" i="0" u="none" strike="noStrike" kern="1200" cap="none" spc="0" normalizeH="0" baseline="0" noProof="0">
              <a:ln>
                <a:noFill/>
              </a:ln>
              <a:solidFill>
                <a:srgbClr val="EC6359"/>
              </a:solidFill>
              <a:effectLst/>
              <a:uLnTx/>
              <a:uFillTx/>
              <a:latin typeface="Helvetica" pitchFamily="2" charset="0"/>
              <a:ea typeface="+mn-ea"/>
              <a:cs typeface="Lato Light"/>
            </a:endParaRPr>
          </a:p>
          <a:p>
            <a:pPr marL="0" marR="0" lvl="0" indent="0" algn="l" defTabSz="380985" rtl="0" eaLnBrk="1" fontAlgn="auto" latinLnBrk="0" hangingPunct="0">
              <a:lnSpc>
                <a:spcPct val="125000"/>
              </a:lnSpc>
              <a:spcBef>
                <a:spcPts val="0"/>
              </a:spcBef>
              <a:spcAft>
                <a:spcPts val="0"/>
              </a:spcAft>
              <a:buClrTx/>
              <a:buSzTx/>
              <a:buFontTx/>
              <a:buNone/>
              <a:tabLst/>
              <a:defRPr/>
            </a:pPr>
            <a:endParaRPr kumimoji="0" lang="en-US" sz="3333" b="0" i="0" u="none" strike="noStrike" kern="1200" cap="none" spc="0" normalizeH="0" baseline="0" noProof="0">
              <a:ln>
                <a:noFill/>
              </a:ln>
              <a:solidFill>
                <a:srgbClr val="EC6359"/>
              </a:solidFill>
              <a:effectLst/>
              <a:uLnTx/>
              <a:uFillTx/>
              <a:latin typeface="Helvetica" pitchFamily="2" charset="0"/>
              <a:ea typeface="+mn-ea"/>
              <a:cs typeface="Lato Light"/>
            </a:endParaRPr>
          </a:p>
          <a:p>
            <a:pPr marL="0" marR="0" lvl="0" indent="0" algn="l" defTabSz="380985" rtl="0" eaLnBrk="1" fontAlgn="auto" latinLnBrk="0" hangingPunct="0">
              <a:lnSpc>
                <a:spcPct val="125000"/>
              </a:lnSpc>
              <a:spcBef>
                <a:spcPts val="0"/>
              </a:spcBef>
              <a:spcAft>
                <a:spcPts val="0"/>
              </a:spcAft>
              <a:buClrTx/>
              <a:buSzTx/>
              <a:buFontTx/>
              <a:buNone/>
              <a:tabLst/>
              <a:defRPr/>
            </a:pPr>
            <a:endParaRPr lang="en-US" sz="3333">
              <a:solidFill>
                <a:srgbClr val="EC6359"/>
              </a:solidFill>
              <a:latin typeface="Helvetica" pitchFamily="2" charset="0"/>
              <a:cs typeface="Lato Light"/>
            </a:endParaRPr>
          </a:p>
          <a:p>
            <a:pPr marL="0" marR="0" lvl="0" indent="0" algn="l" defTabSz="380985" rtl="0" eaLnBrk="1" fontAlgn="auto" latinLnBrk="0" hangingPunct="0">
              <a:lnSpc>
                <a:spcPct val="125000"/>
              </a:lnSpc>
              <a:spcBef>
                <a:spcPts val="0"/>
              </a:spcBef>
              <a:spcAft>
                <a:spcPts val="0"/>
              </a:spcAft>
              <a:buClrTx/>
              <a:buSzTx/>
              <a:buFontTx/>
              <a:buNone/>
              <a:tabLst/>
              <a:defRPr/>
            </a:pPr>
            <a:endParaRPr kumimoji="0" lang="en-US" sz="3333" b="0" i="0" u="none" strike="noStrike" kern="1200" cap="none" spc="0" normalizeH="0" baseline="0" noProof="0">
              <a:ln>
                <a:noFill/>
              </a:ln>
              <a:solidFill>
                <a:srgbClr val="EC6359"/>
              </a:solidFill>
              <a:effectLst/>
              <a:uLnTx/>
              <a:uFillTx/>
              <a:latin typeface="Helvetica" pitchFamily="2" charset="0"/>
              <a:ea typeface="+mn-ea"/>
              <a:cs typeface="Lato Light"/>
            </a:endParaRPr>
          </a:p>
          <a:p>
            <a:pPr marL="0" marR="0" lvl="0" indent="0" algn="l" defTabSz="380985" rtl="0" eaLnBrk="1" fontAlgn="auto" latinLnBrk="0" hangingPunct="0">
              <a:lnSpc>
                <a:spcPct val="125000"/>
              </a:lnSpc>
              <a:spcBef>
                <a:spcPts val="0"/>
              </a:spcBef>
              <a:spcAft>
                <a:spcPts val="0"/>
              </a:spcAft>
              <a:buClrTx/>
              <a:buSzTx/>
              <a:buFontTx/>
              <a:buNone/>
              <a:tabLst/>
              <a:defRPr/>
            </a:pPr>
            <a:r>
              <a:rPr kumimoji="0" lang="en-US" sz="2400" b="0" i="0" u="none" strike="noStrike" kern="1200" cap="none" spc="0" normalizeH="0" baseline="0" noProof="0">
                <a:ln>
                  <a:noFill/>
                </a:ln>
                <a:solidFill>
                  <a:srgbClr val="EC6359"/>
                </a:solidFill>
                <a:effectLst/>
                <a:uLnTx/>
                <a:uFillTx/>
                <a:latin typeface="Helvetica" pitchFamily="2" charset="0"/>
                <a:ea typeface="+mn-ea"/>
                <a:cs typeface="Lato Light"/>
              </a:rPr>
              <a:t>February 2024</a:t>
            </a:r>
          </a:p>
        </p:txBody>
      </p:sp>
      <p:sp>
        <p:nvSpPr>
          <p:cNvPr id="8" name="Rectangle 7">
            <a:extLst>
              <a:ext uri="{FF2B5EF4-FFF2-40B4-BE49-F238E27FC236}">
                <a16:creationId xmlns:a16="http://schemas.microsoft.com/office/drawing/2014/main" id="{287036CA-5C39-F397-4806-F5109CC0FC71}"/>
              </a:ext>
            </a:extLst>
          </p:cNvPr>
          <p:cNvSpPr/>
          <p:nvPr/>
        </p:nvSpPr>
        <p:spPr>
          <a:xfrm>
            <a:off x="982737" y="1643883"/>
            <a:ext cx="60672" cy="547123"/>
          </a:xfrm>
          <a:prstGeom prst="rect">
            <a:avLst/>
          </a:prstGeom>
          <a:solidFill>
            <a:srgbClr val="EC6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logo with text on it&#10;&#10;Description automatically generated">
            <a:extLst>
              <a:ext uri="{FF2B5EF4-FFF2-40B4-BE49-F238E27FC236}">
                <a16:creationId xmlns:a16="http://schemas.microsoft.com/office/drawing/2014/main" id="{1818B1F0-15CB-9CEE-E8CC-9EB15D2753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4465" y="3940661"/>
            <a:ext cx="2567643" cy="2686150"/>
          </a:xfrm>
          <a:prstGeom prst="rect">
            <a:avLst/>
          </a:prstGeom>
        </p:spPr>
      </p:pic>
    </p:spTree>
    <p:extLst>
      <p:ext uri="{BB962C8B-B14F-4D97-AF65-F5344CB8AC3E}">
        <p14:creationId xmlns:p14="http://schemas.microsoft.com/office/powerpoint/2010/main" val="3602040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2FB2655A-DC21-61FB-5923-83CDB17A43B4}"/>
              </a:ext>
            </a:extLst>
          </p:cNvPr>
          <p:cNvSpPr txBox="1"/>
          <p:nvPr/>
        </p:nvSpPr>
        <p:spPr>
          <a:xfrm>
            <a:off x="123898" y="50322"/>
            <a:ext cx="1194420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prstClr val="white"/>
                </a:solidFill>
                <a:latin typeface="Helvetica" pitchFamily="2" charset="0"/>
              </a:rPr>
              <a:t>At signing, participants</a:t>
            </a:r>
            <a:r>
              <a:rPr kumimoji="0" lang="en-US" sz="2400" b="0" i="0" u="none" strike="noStrike" kern="1200" cap="none" spc="0" normalizeH="0" baseline="0" noProof="0">
                <a:ln>
                  <a:noFill/>
                </a:ln>
                <a:solidFill>
                  <a:prstClr val="white"/>
                </a:solidFill>
                <a:effectLst/>
                <a:uLnTx/>
                <a:uFillTx/>
                <a:latin typeface="Helvetica" pitchFamily="2" charset="0"/>
                <a:ea typeface="+mn-ea"/>
                <a:cs typeface="+mn-cs"/>
              </a:rPr>
              <a:t> are asked to identify </a:t>
            </a:r>
            <a:r>
              <a:rPr lang="en-US" sz="2400">
                <a:solidFill>
                  <a:prstClr val="white"/>
                </a:solidFill>
                <a:latin typeface="Helvetica" pitchFamily="2" charset="0"/>
              </a:rPr>
              <a:t>how they will support the Code’s three pillars</a:t>
            </a:r>
            <a:endParaRPr kumimoji="0" lang="en-US" sz="24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 name="Slide Number Placeholder 1">
            <a:extLst>
              <a:ext uri="{FF2B5EF4-FFF2-40B4-BE49-F238E27FC236}">
                <a16:creationId xmlns:a16="http://schemas.microsoft.com/office/drawing/2014/main" id="{B9265996-F7A0-4C56-AB89-1CD413F14233}"/>
              </a:ext>
            </a:extLst>
          </p:cNvPr>
          <p:cNvSpPr>
            <a:spLocks noGrp="1"/>
          </p:cNvSpPr>
          <p:nvPr>
            <p:ph type="sldNum" sz="quarter" idx="12"/>
          </p:nvPr>
        </p:nvSpPr>
        <p:spPr>
          <a:xfrm>
            <a:off x="11358390" y="6350599"/>
            <a:ext cx="833610" cy="67134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536D7-E3F3-E346-B07E-D3202D28CF54}" type="slidenum">
              <a:rPr kumimoji="0" lang="en-US" sz="1800" b="0" i="0" u="none" strike="noStrike" kern="1200" cap="none" spc="0" normalizeH="0" baseline="0" noProof="0" smtClean="0">
                <a:ln>
                  <a:noFill/>
                </a:ln>
                <a:solidFill>
                  <a:prstClr val="black"/>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solidFill>
              <a:effectLst/>
              <a:uLnTx/>
              <a:uFillTx/>
              <a:latin typeface="Helvetica"/>
              <a:ea typeface="+mn-ea"/>
              <a:cs typeface="+mn-cs"/>
            </a:endParaRPr>
          </a:p>
        </p:txBody>
      </p:sp>
      <p:sp>
        <p:nvSpPr>
          <p:cNvPr id="4" name="TextBox 3">
            <a:extLst>
              <a:ext uri="{FF2B5EF4-FFF2-40B4-BE49-F238E27FC236}">
                <a16:creationId xmlns:a16="http://schemas.microsoft.com/office/drawing/2014/main" id="{C4B697C7-8CF6-44E6-B7F1-D799D751B1BE}"/>
              </a:ext>
            </a:extLst>
          </p:cNvPr>
          <p:cNvSpPr txBox="1"/>
          <p:nvPr/>
        </p:nvSpPr>
        <p:spPr>
          <a:xfrm>
            <a:off x="149869" y="2423593"/>
            <a:ext cx="3788311" cy="3862596"/>
          </a:xfrm>
          <a:prstGeom prst="rect">
            <a:avLst/>
          </a:prstGeom>
          <a:noFill/>
        </p:spPr>
        <p:txBody>
          <a:bodyPr wrap="square">
            <a:spAutoFit/>
          </a:bodyPr>
          <a:lstStyle/>
          <a:p>
            <a:pPr algn="ctr"/>
            <a:r>
              <a:rPr lang="en-US" sz="2800" b="1">
                <a:solidFill>
                  <a:schemeClr val="tx2"/>
                </a:solidFill>
              </a:rPr>
              <a:t>Leadership</a:t>
            </a:r>
          </a:p>
          <a:p>
            <a:pPr algn="ctr"/>
            <a:endParaRPr lang="en-US" sz="500">
              <a:solidFill>
                <a:schemeClr val="accent6">
                  <a:lumMod val="75000"/>
                </a:schemeClr>
              </a:solidFill>
            </a:endParaRPr>
          </a:p>
          <a:p>
            <a:r>
              <a:rPr lang="en-US" i="1"/>
              <a:t>Identify leadership around Code-related activities, and work to champion the Code with others</a:t>
            </a:r>
          </a:p>
          <a:p>
            <a:endParaRPr lang="en-US" i="1"/>
          </a:p>
          <a:p>
            <a:pPr marL="285750" indent="-285750">
              <a:buFont typeface="Wingdings" panose="05000000000000000000" pitchFamily="2" charset="2"/>
              <a:buChar char="ü"/>
            </a:pPr>
            <a:r>
              <a:rPr lang="en-US" sz="1400"/>
              <a:t>Designate a senior leader as champion </a:t>
            </a:r>
          </a:p>
          <a:p>
            <a:pPr marL="171450" indent="-171450">
              <a:buFont typeface="Wingdings" panose="05000000000000000000" pitchFamily="2" charset="2"/>
              <a:buChar char="q"/>
            </a:pPr>
            <a:endParaRPr lang="en-US" sz="1400"/>
          </a:p>
          <a:p>
            <a:pPr marL="171450" indent="-171450">
              <a:buFont typeface="Wingdings" panose="05000000000000000000" pitchFamily="2" charset="2"/>
              <a:buChar char="q"/>
            </a:pPr>
            <a:r>
              <a:rPr lang="en-US" sz="1400"/>
              <a:t>Create awareness and encourage partners to participate in the Code</a:t>
            </a:r>
          </a:p>
          <a:p>
            <a:pPr marL="171450" indent="-171450">
              <a:buFont typeface="Wingdings" panose="05000000000000000000" pitchFamily="2" charset="2"/>
              <a:buChar char="q"/>
            </a:pPr>
            <a:endParaRPr lang="en-US" sz="1400"/>
          </a:p>
          <a:p>
            <a:pPr marL="171450" indent="-171450">
              <a:buFont typeface="Wingdings" panose="05000000000000000000" pitchFamily="2" charset="2"/>
              <a:buChar char="q"/>
            </a:pPr>
            <a:r>
              <a:rPr lang="en-US" sz="1400"/>
              <a:t>Act as a champion for a National Code</a:t>
            </a:r>
          </a:p>
          <a:p>
            <a:pPr marL="171450" indent="-171450">
              <a:buFont typeface="Wingdings" panose="05000000000000000000" pitchFamily="2" charset="2"/>
              <a:buChar char="q"/>
            </a:pPr>
            <a:endParaRPr lang="en-US" sz="1400"/>
          </a:p>
          <a:p>
            <a:pPr marL="171450" indent="-171450">
              <a:buFont typeface="Wingdings" panose="05000000000000000000" pitchFamily="2" charset="2"/>
              <a:buChar char="q"/>
            </a:pPr>
            <a:r>
              <a:rPr lang="en-US" sz="1400"/>
              <a:t>Provide assistance to National Code champions to roll out the Code.  </a:t>
            </a:r>
          </a:p>
          <a:p>
            <a:pPr marL="171450" indent="-171450">
              <a:buFont typeface="Wingdings" panose="05000000000000000000" pitchFamily="2" charset="2"/>
              <a:buChar char="q"/>
            </a:pPr>
            <a:endParaRPr lang="en-US" sz="1400"/>
          </a:p>
        </p:txBody>
      </p:sp>
      <p:sp>
        <p:nvSpPr>
          <p:cNvPr id="6" name="TextBox 5">
            <a:extLst>
              <a:ext uri="{FF2B5EF4-FFF2-40B4-BE49-F238E27FC236}">
                <a16:creationId xmlns:a16="http://schemas.microsoft.com/office/drawing/2014/main" id="{C18D447C-BC7D-E7D3-F316-6092F9EE7CA0}"/>
              </a:ext>
            </a:extLst>
          </p:cNvPr>
          <p:cNvSpPr txBox="1"/>
          <p:nvPr/>
        </p:nvSpPr>
        <p:spPr>
          <a:xfrm>
            <a:off x="8223572" y="2423593"/>
            <a:ext cx="3994398" cy="4139595"/>
          </a:xfrm>
          <a:prstGeom prst="rect">
            <a:avLst/>
          </a:prstGeom>
          <a:noFill/>
        </p:spPr>
        <p:txBody>
          <a:bodyPr wrap="square">
            <a:spAutoFit/>
          </a:bodyPr>
          <a:lstStyle/>
          <a:p>
            <a:pPr algn="ctr"/>
            <a:r>
              <a:rPr lang="en-US" sz="2800" b="1">
                <a:solidFill>
                  <a:schemeClr val="tx2"/>
                </a:solidFill>
              </a:rPr>
              <a:t>Action</a:t>
            </a:r>
          </a:p>
          <a:p>
            <a:endParaRPr lang="en-US" sz="400"/>
          </a:p>
          <a:p>
            <a:r>
              <a:rPr lang="en-US" i="1"/>
              <a:t>Other activities within the organization’s relevant domain to address constraints and close finance gaps for W-MSMEs</a:t>
            </a:r>
          </a:p>
          <a:p>
            <a:endParaRPr lang="en-US" sz="600"/>
          </a:p>
          <a:p>
            <a:pPr marL="171450" indent="-171450">
              <a:spcBef>
                <a:spcPts val="600"/>
              </a:spcBef>
              <a:buFont typeface="Wingdings" panose="05000000000000000000" pitchFamily="2" charset="2"/>
              <a:buChar char="q"/>
            </a:pPr>
            <a:r>
              <a:rPr lang="en-US" sz="1400"/>
              <a:t>Develop new financial and non-financial services for W-MSMEs</a:t>
            </a:r>
          </a:p>
          <a:p>
            <a:pPr marL="171450" indent="-171450">
              <a:spcBef>
                <a:spcPts val="600"/>
              </a:spcBef>
              <a:buFont typeface="Wingdings" panose="05000000000000000000" pitchFamily="2" charset="2"/>
              <a:buChar char="q"/>
            </a:pPr>
            <a:r>
              <a:rPr lang="en-US" sz="1400"/>
              <a:t>Establish business case, set targets, strategies, policies, standards to expand financing for women-led enterprises.   </a:t>
            </a:r>
          </a:p>
          <a:p>
            <a:pPr marL="171450" indent="-171450">
              <a:spcBef>
                <a:spcPts val="600"/>
              </a:spcBef>
              <a:buFont typeface="Wingdings" panose="05000000000000000000" pitchFamily="2" charset="2"/>
              <a:buChar char="q"/>
            </a:pPr>
            <a:r>
              <a:rPr lang="en-US" sz="1400"/>
              <a:t>Increase volume of finance for W-MSMEs, inc. bonds, credit lines, equity, trade, etc. </a:t>
            </a:r>
          </a:p>
          <a:p>
            <a:pPr marL="171450" indent="-171450">
              <a:spcBef>
                <a:spcPts val="600"/>
              </a:spcBef>
              <a:buFont typeface="Wingdings" panose="05000000000000000000" pitchFamily="2" charset="2"/>
              <a:buChar char="q"/>
            </a:pPr>
            <a:r>
              <a:rPr lang="en-US" sz="1400"/>
              <a:t>Promote peer learning and                             documenting use cases.  </a:t>
            </a:r>
          </a:p>
        </p:txBody>
      </p:sp>
      <p:sp>
        <p:nvSpPr>
          <p:cNvPr id="8" name="TextBox 7">
            <a:extLst>
              <a:ext uri="{FF2B5EF4-FFF2-40B4-BE49-F238E27FC236}">
                <a16:creationId xmlns:a16="http://schemas.microsoft.com/office/drawing/2014/main" id="{FBE0A9CF-8249-4B17-A447-A91A9BD9E699}"/>
              </a:ext>
            </a:extLst>
          </p:cNvPr>
          <p:cNvSpPr txBox="1"/>
          <p:nvPr/>
        </p:nvSpPr>
        <p:spPr>
          <a:xfrm>
            <a:off x="149869" y="1321350"/>
            <a:ext cx="11944201" cy="923330"/>
          </a:xfrm>
          <a:prstGeom prst="rect">
            <a:avLst/>
          </a:prstGeom>
          <a:noFill/>
        </p:spPr>
        <p:txBody>
          <a:bodyPr wrap="square" rtlCol="0">
            <a:spAutoFit/>
          </a:bodyPr>
          <a:lstStyle/>
          <a:p>
            <a:pPr>
              <a:spcBef>
                <a:spcPts val="600"/>
              </a:spcBef>
            </a:pPr>
            <a:r>
              <a:rPr lang="en-US"/>
              <a:t>Participants can choose from a customizable menu of activities that are relevant for them, based on their area of domain expertise, capacity and networks.  At on-boarding they define their specific actions and report progress on them annually. </a:t>
            </a:r>
          </a:p>
        </p:txBody>
      </p:sp>
      <p:cxnSp>
        <p:nvCxnSpPr>
          <p:cNvPr id="11" name="Straight Connector 10">
            <a:extLst>
              <a:ext uri="{FF2B5EF4-FFF2-40B4-BE49-F238E27FC236}">
                <a16:creationId xmlns:a16="http://schemas.microsoft.com/office/drawing/2014/main" id="{23003130-971D-3AB7-5678-E32FA7A09E18}"/>
              </a:ext>
            </a:extLst>
          </p:cNvPr>
          <p:cNvCxnSpPr/>
          <p:nvPr/>
        </p:nvCxnSpPr>
        <p:spPr>
          <a:xfrm>
            <a:off x="250371" y="2882356"/>
            <a:ext cx="1145177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17ACE51-E730-84C8-067B-BE549037DE4D}"/>
              </a:ext>
            </a:extLst>
          </p:cNvPr>
          <p:cNvSpPr txBox="1"/>
          <p:nvPr/>
        </p:nvSpPr>
        <p:spPr>
          <a:xfrm>
            <a:off x="4235372" y="2427420"/>
            <a:ext cx="3788311" cy="3216265"/>
          </a:xfrm>
          <a:prstGeom prst="rect">
            <a:avLst/>
          </a:prstGeom>
          <a:noFill/>
          <a:ln w="180975">
            <a:solidFill>
              <a:schemeClr val="bg1"/>
            </a:solidFill>
          </a:ln>
        </p:spPr>
        <p:txBody>
          <a:bodyPr wrap="square">
            <a:spAutoFit/>
          </a:bodyPr>
          <a:lstStyle/>
          <a:p>
            <a:pPr algn="ctr"/>
            <a:r>
              <a:rPr lang="en-US" sz="2800" b="1">
                <a:solidFill>
                  <a:schemeClr val="tx2"/>
                </a:solidFill>
              </a:rPr>
              <a:t>Data</a:t>
            </a:r>
          </a:p>
          <a:p>
            <a:endParaRPr lang="en-US" sz="500" i="1"/>
          </a:p>
          <a:p>
            <a:r>
              <a:rPr lang="en-US" i="1"/>
              <a:t>Mainstreaming the collection and reporting of sex-disaggregation of MSME finance data</a:t>
            </a:r>
          </a:p>
          <a:p>
            <a:endParaRPr lang="en-US" i="1"/>
          </a:p>
          <a:p>
            <a:pPr marL="171450" indent="-171450">
              <a:buFont typeface="Wingdings" panose="05000000000000000000" pitchFamily="2" charset="2"/>
              <a:buChar char="q"/>
            </a:pPr>
            <a:r>
              <a:rPr lang="en-US" sz="1400"/>
              <a:t>Collect &amp; Report the Code’s  key indicators</a:t>
            </a:r>
          </a:p>
          <a:p>
            <a:pPr marL="171450" indent="-171450">
              <a:buFont typeface="Wingdings" panose="05000000000000000000" pitchFamily="2" charset="2"/>
              <a:buChar char="q"/>
            </a:pPr>
            <a:endParaRPr lang="en-US" sz="1400"/>
          </a:p>
          <a:p>
            <a:pPr marL="171450" indent="-171450">
              <a:buFont typeface="Wingdings" panose="05000000000000000000" pitchFamily="2" charset="2"/>
              <a:buChar char="q"/>
            </a:pPr>
            <a:r>
              <a:rPr lang="en-US" sz="1400"/>
              <a:t>Use indicators for analytics, decision-making and reporting</a:t>
            </a:r>
          </a:p>
          <a:p>
            <a:pPr marL="171450" indent="-171450">
              <a:buFont typeface="Wingdings" panose="05000000000000000000" pitchFamily="2" charset="2"/>
              <a:buChar char="q"/>
            </a:pPr>
            <a:endParaRPr lang="en-US" sz="1400"/>
          </a:p>
          <a:p>
            <a:pPr marL="171450" indent="-171450">
              <a:buFont typeface="Wingdings" panose="05000000000000000000" pitchFamily="2" charset="2"/>
              <a:buChar char="q"/>
            </a:pPr>
            <a:r>
              <a:rPr lang="en-US" sz="1400"/>
              <a:t>Develop tools and support others to collect, analyze and report key indicators</a:t>
            </a:r>
          </a:p>
        </p:txBody>
      </p:sp>
    </p:spTree>
    <p:extLst>
      <p:ext uri="{BB962C8B-B14F-4D97-AF65-F5344CB8AC3E}">
        <p14:creationId xmlns:p14="http://schemas.microsoft.com/office/powerpoint/2010/main" val="3366809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3" name="Table 4">
            <a:extLst>
              <a:ext uri="{FF2B5EF4-FFF2-40B4-BE49-F238E27FC236}">
                <a16:creationId xmlns:a16="http://schemas.microsoft.com/office/drawing/2014/main" id="{8D7821EC-4DCA-4FBA-A4BD-601792DC16C2}"/>
              </a:ext>
            </a:extLst>
          </p:cNvPr>
          <p:cNvGraphicFramePr>
            <a:graphicFrameLocks noGrp="1"/>
          </p:cNvGraphicFramePr>
          <p:nvPr/>
        </p:nvGraphicFramePr>
        <p:xfrm>
          <a:off x="263518" y="1358862"/>
          <a:ext cx="11484786" cy="5120640"/>
        </p:xfrm>
        <a:graphic>
          <a:graphicData uri="http://schemas.openxmlformats.org/drawingml/2006/table">
            <a:tbl>
              <a:tblPr firstRow="1" bandRow="1">
                <a:tableStyleId>{9D7B26C5-4107-4FEC-AEDC-1716B250A1EF}</a:tableStyleId>
              </a:tblPr>
              <a:tblGrid>
                <a:gridCol w="2931095">
                  <a:extLst>
                    <a:ext uri="{9D8B030D-6E8A-4147-A177-3AD203B41FA5}">
                      <a16:colId xmlns:a16="http://schemas.microsoft.com/office/drawing/2014/main" val="776115077"/>
                    </a:ext>
                  </a:extLst>
                </a:gridCol>
                <a:gridCol w="2927168">
                  <a:extLst>
                    <a:ext uri="{9D8B030D-6E8A-4147-A177-3AD203B41FA5}">
                      <a16:colId xmlns:a16="http://schemas.microsoft.com/office/drawing/2014/main" val="1468439642"/>
                    </a:ext>
                  </a:extLst>
                </a:gridCol>
                <a:gridCol w="5626523">
                  <a:extLst>
                    <a:ext uri="{9D8B030D-6E8A-4147-A177-3AD203B41FA5}">
                      <a16:colId xmlns:a16="http://schemas.microsoft.com/office/drawing/2014/main" val="338187"/>
                    </a:ext>
                  </a:extLst>
                </a:gridCol>
              </a:tblGrid>
              <a:tr h="475817">
                <a:tc>
                  <a:txBody>
                    <a:bodyPr/>
                    <a:lstStyle/>
                    <a:p>
                      <a:r>
                        <a:rPr lang="en-US" sz="1800" b="1">
                          <a:solidFill>
                            <a:srgbClr val="93456D"/>
                          </a:solidFill>
                        </a:rPr>
                        <a:t> </a:t>
                      </a:r>
                      <a:r>
                        <a:rPr lang="en-US" sz="1800" b="1">
                          <a:solidFill>
                            <a:schemeClr val="tx1"/>
                          </a:solidFill>
                        </a:rPr>
                        <a:t>Commitments</a:t>
                      </a:r>
                      <a:endParaRPr lang="en-US" sz="1800" b="1">
                        <a:solidFill>
                          <a:schemeClr val="tx1"/>
                        </a:solidFill>
                        <a:latin typeface="+mn-lt"/>
                      </a:endParaRPr>
                    </a:p>
                  </a:txBody>
                  <a:tcPr marT="91440" marB="9144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a:solidFill>
                            <a:schemeClr val="bg1"/>
                          </a:solidFill>
                        </a:rPr>
                        <a:t>Global Minimum Requirements </a:t>
                      </a:r>
                      <a:endParaRPr lang="en-US" sz="1800" b="1">
                        <a:solidFill>
                          <a:schemeClr val="bg1"/>
                        </a:solidFill>
                        <a:latin typeface="+mn-lt"/>
                      </a:endParaRPr>
                    </a:p>
                  </a:txBody>
                  <a:tcPr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B3562"/>
                    </a:solidFill>
                  </a:tcPr>
                </a:tc>
                <a:tc>
                  <a:txBody>
                    <a:bodyPr/>
                    <a:lstStyle/>
                    <a:p>
                      <a:pPr algn="ctr"/>
                      <a:r>
                        <a:rPr lang="en-US" sz="1800" b="1">
                          <a:solidFill>
                            <a:schemeClr val="bg1"/>
                          </a:solidFill>
                        </a:rPr>
                        <a:t>Strongly Encouraged</a:t>
                      </a:r>
                      <a:endParaRPr lang="en-US" sz="1800" b="1">
                        <a:solidFill>
                          <a:schemeClr val="bg1"/>
                        </a:solidFill>
                        <a:latin typeface="+mn-lt"/>
                      </a:endParaRPr>
                    </a:p>
                  </a:txBody>
                  <a:tcPr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6359"/>
                    </a:solidFill>
                  </a:tcPr>
                </a:tc>
                <a:extLst>
                  <a:ext uri="{0D108BD9-81ED-4DB2-BD59-A6C34878D82A}">
                    <a16:rowId xmlns:a16="http://schemas.microsoft.com/office/drawing/2014/main" val="3092604711"/>
                  </a:ext>
                </a:extLst>
              </a:tr>
              <a:tr h="413480">
                <a:tc>
                  <a:txBody>
                    <a:bodyPr/>
                    <a:lstStyle/>
                    <a:p>
                      <a:pPr algn="l"/>
                      <a:r>
                        <a:rPr lang="en-US" sz="1800" b="1">
                          <a:solidFill>
                            <a:schemeClr val="tx1"/>
                          </a:solidFill>
                        </a:rPr>
                        <a:t>1. Senior leader to champion</a:t>
                      </a:r>
                      <a:r>
                        <a:rPr lang="en-US" sz="1800" b="1" baseline="0">
                          <a:solidFill>
                            <a:schemeClr val="tx1"/>
                          </a:solidFill>
                        </a:rPr>
                        <a:t> support of women-led businesses</a:t>
                      </a:r>
                      <a:endParaRPr lang="en-US" sz="1800" b="1">
                        <a:solidFill>
                          <a:schemeClr val="tx1"/>
                        </a:solidFill>
                        <a:latin typeface="+mn-lt"/>
                      </a:endParaRPr>
                    </a:p>
                  </a:txBody>
                  <a:tcPr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CCD7"/>
                    </a:solidFill>
                  </a:tcPr>
                </a:tc>
                <a:tc>
                  <a:txBody>
                    <a:bodyPr/>
                    <a:lstStyle/>
                    <a:p>
                      <a:pPr marL="285750" indent="-285750" algn="l">
                        <a:buFont typeface="Arial" panose="020B0604020202020204" pitchFamily="34" charset="0"/>
                        <a:buChar char="•"/>
                      </a:pPr>
                      <a:r>
                        <a:rPr lang="en-US" sz="1800" b="0">
                          <a:solidFill>
                            <a:schemeClr val="tx1">
                              <a:lumMod val="75000"/>
                              <a:lumOff val="25000"/>
                            </a:schemeClr>
                          </a:solidFill>
                        </a:rPr>
                        <a:t>Member of the Senior Management team</a:t>
                      </a:r>
                      <a:endParaRPr lang="en-US" sz="1800" b="0">
                        <a:solidFill>
                          <a:schemeClr val="tx1">
                            <a:lumMod val="75000"/>
                            <a:lumOff val="25000"/>
                          </a:schemeClr>
                        </a:solidFill>
                        <a:latin typeface="+mn-lt"/>
                      </a:endParaRPr>
                    </a:p>
                  </a:txBody>
                  <a:tcPr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marR="0" lvl="0"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chemeClr val="tx1">
                              <a:lumMod val="75000"/>
                              <a:lumOff val="25000"/>
                            </a:schemeClr>
                          </a:solidFill>
                        </a:rPr>
                        <a:t>C-Level/ </a:t>
                      </a:r>
                      <a:r>
                        <a:rPr lang="en-US" sz="1800" kern="1200">
                          <a:solidFill>
                            <a:schemeClr val="tx1">
                              <a:lumMod val="75000"/>
                              <a:lumOff val="25000"/>
                            </a:schemeClr>
                          </a:solidFill>
                          <a:latin typeface="+mn-lt"/>
                          <a:ea typeface="+mn-ea"/>
                          <a:cs typeface="+mn-cs"/>
                        </a:rPr>
                        <a:t>CEO</a:t>
                      </a:r>
                    </a:p>
                    <a:p>
                      <a:pPr marL="285750" marR="0" lvl="0"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lumMod val="75000"/>
                              <a:lumOff val="25000"/>
                            </a:schemeClr>
                          </a:solidFill>
                          <a:latin typeface="+mn-lt"/>
                          <a:ea typeface="+mn-ea"/>
                          <a:cs typeface="+mn-cs"/>
                        </a:rPr>
                        <a:t>Designated technical staff or data coordinator </a:t>
                      </a:r>
                    </a:p>
                  </a:txBody>
                  <a:tcPr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3747305"/>
                  </a:ext>
                </a:extLst>
              </a:tr>
              <a:tr h="819463">
                <a:tc rowSpan="2">
                  <a:txBody>
                    <a:bodyPr/>
                    <a:lstStyle/>
                    <a:p>
                      <a:pPr algn="l"/>
                      <a:r>
                        <a:rPr lang="en-US" sz="1800" b="1">
                          <a:solidFill>
                            <a:schemeClr val="tx1"/>
                          </a:solidFill>
                        </a:rPr>
                        <a:t>2.</a:t>
                      </a:r>
                      <a:r>
                        <a:rPr lang="en-US" sz="1800" b="1" baseline="0">
                          <a:solidFill>
                            <a:schemeClr val="tx1"/>
                          </a:solidFill>
                        </a:rPr>
                        <a:t> </a:t>
                      </a:r>
                      <a:r>
                        <a:rPr lang="en-US" sz="1800" b="1">
                          <a:solidFill>
                            <a:schemeClr val="tx1"/>
                          </a:solidFill>
                        </a:rPr>
                        <a:t>Actions to increase WMSME lending</a:t>
                      </a:r>
                      <a:endParaRPr lang="en-US" sz="1800" b="0" i="1">
                        <a:solidFill>
                          <a:schemeClr val="tx1"/>
                        </a:solidFill>
                        <a:latin typeface="+mn-lt"/>
                      </a:endParaRPr>
                    </a:p>
                  </a:txBody>
                  <a:tcPr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CCD7"/>
                    </a:solidFill>
                  </a:tcPr>
                </a:tc>
                <a:tc rowSpan="2">
                  <a:txBody>
                    <a:bodyPr/>
                    <a:lstStyle/>
                    <a:p>
                      <a:pPr marL="285750" marR="0" lvl="0"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solidFill>
                            <a:schemeClr val="tx1">
                              <a:lumMod val="75000"/>
                              <a:lumOff val="25000"/>
                            </a:schemeClr>
                          </a:solidFill>
                        </a:rPr>
                        <a:t>Commit to at least one incremental action that contributes to WMSMEs accessing more finance and improving performance </a:t>
                      </a:r>
                      <a:endParaRPr lang="en-US" sz="1800" b="0">
                        <a:solidFill>
                          <a:schemeClr val="tx1">
                            <a:lumMod val="75000"/>
                            <a:lumOff val="25000"/>
                          </a:schemeClr>
                        </a:solidFill>
                        <a:latin typeface="+mn-lt"/>
                      </a:endParaRPr>
                    </a:p>
                  </a:txBody>
                  <a:tcPr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l">
                        <a:buFont typeface="Arial" panose="020B0604020202020204" pitchFamily="34" charset="0"/>
                        <a:buNone/>
                      </a:pPr>
                      <a:r>
                        <a:rPr lang="en-US" sz="1800">
                          <a:solidFill>
                            <a:schemeClr val="tx1">
                              <a:lumMod val="75000"/>
                              <a:lumOff val="25000"/>
                            </a:schemeClr>
                          </a:solidFill>
                        </a:rPr>
                        <a:t>FSP:</a:t>
                      </a:r>
                    </a:p>
                    <a:p>
                      <a:pPr marL="285750" indent="-285750" algn="l">
                        <a:buFont typeface="Arial" panose="020B0604020202020204" pitchFamily="34" charset="0"/>
                        <a:buChar char="•"/>
                      </a:pPr>
                      <a:r>
                        <a:rPr lang="en-US" sz="1800">
                          <a:solidFill>
                            <a:schemeClr val="tx1">
                              <a:lumMod val="75000"/>
                              <a:lumOff val="25000"/>
                            </a:schemeClr>
                          </a:solidFill>
                        </a:rPr>
                        <a:t>Expand the level of financing committed for WMSMEs</a:t>
                      </a:r>
                    </a:p>
                    <a:p>
                      <a:pPr marL="285750" indent="-285750" algn="l">
                        <a:buFont typeface="Arial" panose="020B0604020202020204" pitchFamily="34" charset="0"/>
                        <a:buChar char="•"/>
                      </a:pPr>
                      <a:r>
                        <a:rPr lang="en-US" sz="1800">
                          <a:solidFill>
                            <a:schemeClr val="tx1">
                              <a:lumMod val="75000"/>
                              <a:lumOff val="25000"/>
                            </a:schemeClr>
                          </a:solidFill>
                        </a:rPr>
                        <a:t>Set and track WMSME lending targets </a:t>
                      </a:r>
                    </a:p>
                    <a:p>
                      <a:pPr marL="285750" indent="-285750" algn="l">
                        <a:buFont typeface="Arial" panose="020B0604020202020204" pitchFamily="34" charset="0"/>
                        <a:buChar char="•"/>
                      </a:pPr>
                      <a:r>
                        <a:rPr lang="en-US" sz="1800">
                          <a:solidFill>
                            <a:schemeClr val="tx1">
                              <a:lumMod val="75000"/>
                              <a:lumOff val="25000"/>
                            </a:schemeClr>
                          </a:solidFill>
                        </a:rPr>
                        <a:t>Expand non-financial services for WMSMEs</a:t>
                      </a:r>
                    </a:p>
                    <a:p>
                      <a:pPr marL="285750" indent="-285750" algn="l">
                        <a:buFont typeface="Arial" panose="020B0604020202020204" pitchFamily="34" charset="0"/>
                        <a:buChar char="•"/>
                      </a:pPr>
                      <a:r>
                        <a:rPr lang="en-US" sz="1800">
                          <a:solidFill>
                            <a:schemeClr val="tx1">
                              <a:lumMod val="75000"/>
                              <a:lumOff val="25000"/>
                            </a:schemeClr>
                          </a:solidFill>
                        </a:rPr>
                        <a:t>Improve analysis and use of data to improve products and services for WMSMEs. </a:t>
                      </a:r>
                      <a:endParaRPr lang="en-US" sz="1800" kern="1200">
                        <a:solidFill>
                          <a:schemeClr val="tx1">
                            <a:lumMod val="75000"/>
                            <a:lumOff val="25000"/>
                          </a:schemeClr>
                        </a:solidFill>
                        <a:latin typeface="+mn-lt"/>
                        <a:ea typeface="+mn-ea"/>
                        <a:cs typeface="+mn-cs"/>
                      </a:endParaRPr>
                    </a:p>
                  </a:txBody>
                  <a:tcPr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72494575"/>
                  </a:ext>
                </a:extLst>
              </a:tr>
              <a:tr h="242150">
                <a:tc vMerge="1">
                  <a:txBody>
                    <a:bodyPr/>
                    <a:lstStyle/>
                    <a:p>
                      <a:endParaRPr lang="en-US"/>
                    </a:p>
                  </a:txBody>
                  <a:tcPr/>
                </a:tc>
                <a:tc vMerge="1">
                  <a:txBody>
                    <a:bodyPr/>
                    <a:lstStyle/>
                    <a:p>
                      <a:endParaRPr lang="en-US"/>
                    </a:p>
                  </a:txBody>
                  <a:tcPr/>
                </a:tc>
                <a:tc>
                  <a:txBody>
                    <a:bodyPr/>
                    <a:lstStyle/>
                    <a:p>
                      <a:pPr marL="0" indent="0" algn="l">
                        <a:buFont typeface="Arial" panose="020B0604020202020204" pitchFamily="34" charset="0"/>
                        <a:buNone/>
                      </a:pPr>
                      <a:r>
                        <a:rPr lang="en-US" sz="1800">
                          <a:solidFill>
                            <a:schemeClr val="tx1">
                              <a:lumMod val="75000"/>
                              <a:lumOff val="25000"/>
                            </a:schemeClr>
                          </a:solidFill>
                        </a:rPr>
                        <a:t>Ecosystem:</a:t>
                      </a:r>
                    </a:p>
                    <a:p>
                      <a:pPr marL="285750" indent="-285750" algn="l">
                        <a:buFont typeface="Arial" panose="020B0604020202020204" pitchFamily="34" charset="0"/>
                        <a:buChar char="•"/>
                      </a:pPr>
                      <a:r>
                        <a:rPr lang="en-US" sz="1800">
                          <a:solidFill>
                            <a:schemeClr val="tx1">
                              <a:lumMod val="75000"/>
                              <a:lumOff val="25000"/>
                            </a:schemeClr>
                          </a:solidFill>
                        </a:rPr>
                        <a:t>Provide leadership, resources, expertise to close finance and data gaps for WMSMEs in area of expertise</a:t>
                      </a:r>
                    </a:p>
                  </a:txBody>
                  <a:tcPr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7807177"/>
                  </a:ext>
                </a:extLst>
              </a:tr>
            </a:tbl>
          </a:graphicData>
        </a:graphic>
      </p:graphicFrame>
      <p:sp>
        <p:nvSpPr>
          <p:cNvPr id="2" name="Title 1">
            <a:extLst>
              <a:ext uri="{FF2B5EF4-FFF2-40B4-BE49-F238E27FC236}">
                <a16:creationId xmlns:a16="http://schemas.microsoft.com/office/drawing/2014/main" id="{38BB10FF-75D4-893C-ED4E-013CBE68F64E}"/>
              </a:ext>
            </a:extLst>
          </p:cNvPr>
          <p:cNvSpPr>
            <a:spLocks noGrp="1"/>
          </p:cNvSpPr>
          <p:nvPr>
            <p:ph type="title"/>
          </p:nvPr>
        </p:nvSpPr>
        <p:spPr>
          <a:xfrm>
            <a:off x="121186" y="-1"/>
            <a:ext cx="11891519" cy="1046375"/>
          </a:xfrm>
        </p:spPr>
        <p:txBody>
          <a:bodyPr vert="horz"/>
          <a:lstStyle/>
          <a:p>
            <a:r>
              <a:rPr lang="en-US"/>
              <a:t>The Country Coalition can customize the global framework (1/2)</a:t>
            </a:r>
          </a:p>
        </p:txBody>
      </p:sp>
    </p:spTree>
    <p:extLst>
      <p:ext uri="{BB962C8B-B14F-4D97-AF65-F5344CB8AC3E}">
        <p14:creationId xmlns:p14="http://schemas.microsoft.com/office/powerpoint/2010/main" val="3953518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3" name="Table 4">
            <a:extLst>
              <a:ext uri="{FF2B5EF4-FFF2-40B4-BE49-F238E27FC236}">
                <a16:creationId xmlns:a16="http://schemas.microsoft.com/office/drawing/2014/main" id="{8D7821EC-4DCA-4FBA-A4BD-601792DC16C2}"/>
              </a:ext>
            </a:extLst>
          </p:cNvPr>
          <p:cNvGraphicFramePr>
            <a:graphicFrameLocks noGrp="1"/>
          </p:cNvGraphicFramePr>
          <p:nvPr>
            <p:extLst>
              <p:ext uri="{D42A27DB-BD31-4B8C-83A1-F6EECF244321}">
                <p14:modId xmlns:p14="http://schemas.microsoft.com/office/powerpoint/2010/main" val="2249460677"/>
              </p:ext>
            </p:extLst>
          </p:nvPr>
        </p:nvGraphicFramePr>
        <p:xfrm>
          <a:off x="198698" y="1116922"/>
          <a:ext cx="11794603" cy="5437124"/>
        </p:xfrm>
        <a:graphic>
          <a:graphicData uri="http://schemas.openxmlformats.org/drawingml/2006/table">
            <a:tbl>
              <a:tblPr firstRow="1" bandRow="1">
                <a:tableStyleId>{9D7B26C5-4107-4FEC-AEDC-1716B250A1EF}</a:tableStyleId>
              </a:tblPr>
              <a:tblGrid>
                <a:gridCol w="2181580">
                  <a:extLst>
                    <a:ext uri="{9D8B030D-6E8A-4147-A177-3AD203B41FA5}">
                      <a16:colId xmlns:a16="http://schemas.microsoft.com/office/drawing/2014/main" val="776115077"/>
                    </a:ext>
                  </a:extLst>
                </a:gridCol>
                <a:gridCol w="4701820">
                  <a:extLst>
                    <a:ext uri="{9D8B030D-6E8A-4147-A177-3AD203B41FA5}">
                      <a16:colId xmlns:a16="http://schemas.microsoft.com/office/drawing/2014/main" val="1468439642"/>
                    </a:ext>
                  </a:extLst>
                </a:gridCol>
                <a:gridCol w="4911203">
                  <a:extLst>
                    <a:ext uri="{9D8B030D-6E8A-4147-A177-3AD203B41FA5}">
                      <a16:colId xmlns:a16="http://schemas.microsoft.com/office/drawing/2014/main" val="338187"/>
                    </a:ext>
                  </a:extLst>
                </a:gridCol>
              </a:tblGrid>
              <a:tr h="438931">
                <a:tc>
                  <a:txBody>
                    <a:bodyPr/>
                    <a:lstStyle/>
                    <a:p>
                      <a:r>
                        <a:rPr lang="en-US" sz="1800" b="1">
                          <a:solidFill>
                            <a:srgbClr val="93456D"/>
                          </a:solidFill>
                        </a:rPr>
                        <a:t> </a:t>
                      </a:r>
                      <a:r>
                        <a:rPr lang="en-US" sz="1800" b="1">
                          <a:solidFill>
                            <a:schemeClr val="tx1"/>
                          </a:solidFill>
                        </a:rPr>
                        <a:t>Commitments</a:t>
                      </a:r>
                      <a:endParaRPr lang="en-US" sz="1800" b="1">
                        <a:solidFill>
                          <a:schemeClr val="tx1"/>
                        </a:solidFill>
                        <a:latin typeface="+mn-lt"/>
                      </a:endParaRPr>
                    </a:p>
                  </a:txBody>
                  <a:tcPr marT="91440" marB="91440">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a:solidFill>
                            <a:schemeClr val="bg1"/>
                          </a:solidFill>
                        </a:rPr>
                        <a:t>Global Minimum Requirements </a:t>
                      </a:r>
                      <a:endParaRPr lang="en-US" sz="1800" b="1">
                        <a:solidFill>
                          <a:schemeClr val="bg1"/>
                        </a:solidFill>
                        <a:latin typeface="+mn-lt"/>
                      </a:endParaRPr>
                    </a:p>
                  </a:txBody>
                  <a:tcPr marT="9144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B3562"/>
                    </a:solidFill>
                  </a:tcPr>
                </a:tc>
                <a:tc>
                  <a:txBody>
                    <a:bodyPr/>
                    <a:lstStyle/>
                    <a:p>
                      <a:pPr algn="ctr"/>
                      <a:r>
                        <a:rPr lang="en-US" sz="1800" b="1">
                          <a:solidFill>
                            <a:schemeClr val="bg1"/>
                          </a:solidFill>
                        </a:rPr>
                        <a:t>Strongly Encouraged</a:t>
                      </a:r>
                      <a:endParaRPr lang="en-US" sz="1800" b="1">
                        <a:solidFill>
                          <a:schemeClr val="bg1"/>
                        </a:solidFill>
                        <a:latin typeface="+mn-lt"/>
                      </a:endParaRPr>
                    </a:p>
                  </a:txBody>
                  <a:tcPr marT="9144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6359"/>
                    </a:solidFill>
                  </a:tcPr>
                </a:tc>
                <a:extLst>
                  <a:ext uri="{0D108BD9-81ED-4DB2-BD59-A6C34878D82A}">
                    <a16:rowId xmlns:a16="http://schemas.microsoft.com/office/drawing/2014/main" val="3092604711"/>
                  </a:ext>
                </a:extLst>
              </a:tr>
              <a:tr h="1229006">
                <a:tc rowSpan="3">
                  <a:txBody>
                    <a:bodyPr/>
                    <a:lstStyle/>
                    <a:p>
                      <a:pPr algn="l"/>
                      <a:r>
                        <a:rPr lang="en-US" sz="1800" b="1">
                          <a:solidFill>
                            <a:schemeClr val="tx1"/>
                          </a:solidFill>
                        </a:rPr>
                        <a:t>3. </a:t>
                      </a:r>
                      <a:r>
                        <a:rPr lang="en-US" sz="1800" b="1" baseline="0">
                          <a:solidFill>
                            <a:schemeClr val="tx1"/>
                          </a:solidFill>
                        </a:rPr>
                        <a:t>Sex</a:t>
                      </a:r>
                      <a:r>
                        <a:rPr lang="en-US" sz="1800" b="1">
                          <a:solidFill>
                            <a:schemeClr val="tx1"/>
                          </a:solidFill>
                        </a:rPr>
                        <a:t>-disaggregated data to be reported</a:t>
                      </a:r>
                    </a:p>
                  </a:txBody>
                  <a:tcPr marT="9144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CCD7"/>
                    </a:solidFill>
                  </a:tcPr>
                </a:tc>
                <a:tc>
                  <a:txBody>
                    <a:bodyPr/>
                    <a:lstStyle/>
                    <a:p>
                      <a:pPr marL="168275" marR="0" lvl="0" indent="-168275" algn="l" defTabSz="914400" rtl="0" eaLnBrk="1" fontAlgn="auto" latinLnBrk="0" hangingPunct="1">
                        <a:lnSpc>
                          <a:spcPct val="100000"/>
                        </a:lnSpc>
                        <a:spcBef>
                          <a:spcPts val="1200"/>
                        </a:spcBef>
                        <a:spcAft>
                          <a:spcPts val="0"/>
                        </a:spcAft>
                        <a:buClr>
                          <a:srgbClr val="8B3562"/>
                        </a:buClr>
                        <a:buSzPct val="120000"/>
                        <a:buFont typeface="Arial" panose="020B0604020202020204" pitchFamily="34" charset="0"/>
                        <a:buChar char="•"/>
                        <a:tabLst/>
                        <a:defRPr/>
                      </a:pPr>
                      <a:r>
                        <a:rPr lang="en-US" sz="1800" b="0" i="1" kern="1200">
                          <a:solidFill>
                            <a:schemeClr val="tx1">
                              <a:lumMod val="75000"/>
                              <a:lumOff val="25000"/>
                            </a:schemeClr>
                          </a:solidFill>
                          <a:latin typeface="+mn-lt"/>
                          <a:ea typeface="+mn-ea"/>
                          <a:cs typeface="Arial" panose="020B0604020202020204" pitchFamily="34" charset="0"/>
                        </a:rPr>
                        <a:t>MSME &amp; Women-Led Enterprise Definitions </a:t>
                      </a:r>
                      <a:r>
                        <a:rPr lang="en-US" sz="1800" b="0" i="0" kern="1200">
                          <a:solidFill>
                            <a:schemeClr val="tx1">
                              <a:lumMod val="75000"/>
                              <a:lumOff val="25000"/>
                            </a:schemeClr>
                          </a:solidFill>
                          <a:latin typeface="+mn-lt"/>
                          <a:ea typeface="+mn-ea"/>
                          <a:cs typeface="Arial" panose="020B0604020202020204" pitchFamily="34" charset="0"/>
                        </a:rPr>
                        <a:t>are flexible allowing FSPs to use local definitions, but</a:t>
                      </a:r>
                      <a:r>
                        <a:rPr lang="en-US" sz="1800" b="0" i="1" kern="1200">
                          <a:solidFill>
                            <a:schemeClr val="tx1">
                              <a:lumMod val="75000"/>
                              <a:lumOff val="25000"/>
                            </a:schemeClr>
                          </a:solidFill>
                          <a:latin typeface="+mn-lt"/>
                          <a:ea typeface="+mn-ea"/>
                          <a:cs typeface="Arial" panose="020B0604020202020204" pitchFamily="34" charset="0"/>
                        </a:rPr>
                        <a:t> </a:t>
                      </a:r>
                      <a:r>
                        <a:rPr lang="en-US" sz="1800" b="0" i="0" kern="1200">
                          <a:solidFill>
                            <a:schemeClr val="tx1">
                              <a:lumMod val="75000"/>
                              <a:lumOff val="25000"/>
                            </a:schemeClr>
                          </a:solidFill>
                          <a:latin typeface="+mn-lt"/>
                          <a:ea typeface="+mn-ea"/>
                          <a:cs typeface="Arial" panose="020B0604020202020204" pitchFamily="34" charset="0"/>
                        </a:rPr>
                        <a:t>must be disclosed and validated during onboarding.</a:t>
                      </a:r>
                      <a:endParaRPr lang="en-US" sz="1800" b="0" i="1" kern="1200">
                        <a:solidFill>
                          <a:schemeClr val="tx1">
                            <a:lumMod val="75000"/>
                            <a:lumOff val="25000"/>
                          </a:schemeClr>
                        </a:solidFill>
                        <a:latin typeface="+mn-lt"/>
                        <a:ea typeface="+mn-ea"/>
                        <a:cs typeface="Arial" panose="020B0604020202020204" pitchFamily="34" charset="0"/>
                      </a:endParaRPr>
                    </a:p>
                  </a:txBody>
                  <a:tcPr marT="9144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1" kern="1200">
                          <a:solidFill>
                            <a:schemeClr val="tx1">
                              <a:lumMod val="75000"/>
                              <a:lumOff val="25000"/>
                            </a:schemeClr>
                          </a:solidFill>
                          <a:latin typeface="+mn-lt"/>
                          <a:ea typeface="+mn-ea"/>
                          <a:cs typeface="Arial" panose="020B0604020202020204" pitchFamily="34" charset="0"/>
                        </a:rPr>
                        <a:t>MSME </a:t>
                      </a:r>
                      <a:r>
                        <a:rPr lang="en-US" sz="1800" b="0" i="0" kern="1200">
                          <a:solidFill>
                            <a:schemeClr val="tx1">
                              <a:lumMod val="75000"/>
                              <a:lumOff val="25000"/>
                            </a:schemeClr>
                          </a:solidFill>
                          <a:latin typeface="+mn-lt"/>
                          <a:ea typeface="+mn-ea"/>
                          <a:cs typeface="+mn-cs"/>
                        </a:rPr>
                        <a:t>&amp; </a:t>
                      </a:r>
                      <a:r>
                        <a:rPr lang="en-US" sz="1800" b="0" i="1" kern="1200">
                          <a:solidFill>
                            <a:schemeClr val="tx1">
                              <a:lumMod val="75000"/>
                              <a:lumOff val="25000"/>
                            </a:schemeClr>
                          </a:solidFill>
                          <a:latin typeface="+mn-lt"/>
                          <a:ea typeface="+mn-ea"/>
                          <a:cs typeface="Arial" panose="020B0604020202020204" pitchFamily="34" charset="0"/>
                        </a:rPr>
                        <a:t>Women-Led Enterprise Definitions: </a:t>
                      </a:r>
                      <a:r>
                        <a:rPr lang="en-US" sz="1800" b="0" i="0" kern="1200">
                          <a:solidFill>
                            <a:schemeClr val="tx1">
                              <a:lumMod val="75000"/>
                              <a:lumOff val="25000"/>
                            </a:schemeClr>
                          </a:solidFill>
                          <a:latin typeface="+mn-lt"/>
                          <a:ea typeface="+mn-ea"/>
                          <a:cs typeface="Arial" panose="020B0604020202020204" pitchFamily="34" charset="0"/>
                        </a:rPr>
                        <a:t>na</a:t>
                      </a:r>
                      <a:r>
                        <a:rPr lang="en-US" sz="1800" i="0" kern="1200">
                          <a:solidFill>
                            <a:schemeClr val="tx1">
                              <a:lumMod val="75000"/>
                              <a:lumOff val="25000"/>
                            </a:schemeClr>
                          </a:solidFill>
                          <a:latin typeface="+mn-lt"/>
                          <a:ea typeface="+mn-ea"/>
                          <a:cs typeface="Arial" panose="020B0604020202020204" pitchFamily="34" charset="0"/>
                        </a:rPr>
                        <a:t>tional</a:t>
                      </a:r>
                      <a:r>
                        <a:rPr lang="en-US" sz="1800" kern="1200">
                          <a:solidFill>
                            <a:schemeClr val="tx1">
                              <a:lumMod val="75000"/>
                              <a:lumOff val="25000"/>
                            </a:schemeClr>
                          </a:solidFill>
                          <a:latin typeface="+mn-lt"/>
                          <a:ea typeface="+mn-ea"/>
                          <a:cs typeface="Arial" panose="020B0604020202020204" pitchFamily="34" charset="0"/>
                        </a:rPr>
                        <a:t> or international definitions are recommended for harmonization </a:t>
                      </a:r>
                      <a:r>
                        <a:rPr lang="en-US" sz="1800" kern="1200">
                          <a:solidFill>
                            <a:schemeClr val="tx1">
                              <a:lumMod val="75000"/>
                              <a:lumOff val="25000"/>
                            </a:schemeClr>
                          </a:solidFill>
                          <a:latin typeface="+mn-lt"/>
                          <a:ea typeface="+mn-ea"/>
                          <a:cs typeface="+mn-cs"/>
                        </a:rPr>
                        <a:t>.</a:t>
                      </a:r>
                      <a:endParaRPr lang="en-US" sz="1800" b="0" i="1" kern="1200">
                        <a:solidFill>
                          <a:schemeClr val="tx1">
                            <a:lumMod val="75000"/>
                            <a:lumOff val="25000"/>
                          </a:schemeClr>
                        </a:solidFill>
                        <a:latin typeface="+mn-lt"/>
                        <a:ea typeface="+mn-ea"/>
                        <a:cs typeface="Arial" panose="020B0604020202020204" pitchFamily="34" charset="0"/>
                      </a:endParaRPr>
                    </a:p>
                  </a:txBody>
                  <a:tcPr marT="9144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07797633"/>
                  </a:ext>
                </a:extLst>
              </a:tr>
              <a:tr h="1302216">
                <a:tc vMerge="1">
                  <a:txBody>
                    <a:bodyPr/>
                    <a:lstStyle/>
                    <a:p>
                      <a:endParaRPr lang="en-US"/>
                    </a:p>
                  </a:txBody>
                  <a:tcPr/>
                </a:tc>
                <a:tc rowSpan="2">
                  <a:txBody>
                    <a:bodyPr/>
                    <a:lstStyle/>
                    <a:p>
                      <a:pPr marL="177800" marR="0" lvl="0" indent="-177800" algn="l" defTabSz="914400" rtl="0" eaLnBrk="1" fontAlgn="auto" latinLnBrk="0" hangingPunct="1">
                        <a:lnSpc>
                          <a:spcPct val="100000"/>
                        </a:lnSpc>
                        <a:spcBef>
                          <a:spcPts val="1200"/>
                        </a:spcBef>
                        <a:spcAft>
                          <a:spcPts val="0"/>
                        </a:spcAft>
                        <a:buClr>
                          <a:srgbClr val="8B3562"/>
                        </a:buClr>
                        <a:buSzPct val="120000"/>
                        <a:buFont typeface="Arial" panose="020B0604020202020204" pitchFamily="34" charset="0"/>
                        <a:buChar char="•"/>
                        <a:tabLst/>
                        <a:defRPr/>
                      </a:pPr>
                      <a:r>
                        <a:rPr lang="en-US" sz="1800" b="0" i="1" kern="1200">
                          <a:solidFill>
                            <a:schemeClr val="tx1">
                              <a:lumMod val="75000"/>
                              <a:lumOff val="25000"/>
                            </a:schemeClr>
                          </a:solidFill>
                          <a:latin typeface="+mn-lt"/>
                          <a:ea typeface="+mn-ea"/>
                          <a:cs typeface="Arial" panose="020B0604020202020204" pitchFamily="34" charset="0"/>
                        </a:rPr>
                        <a:t>Core Indicators to be reported on a sex-disaggregated basis </a:t>
                      </a:r>
                    </a:p>
                    <a:p>
                      <a:pPr marL="571500" marR="0" lvl="1" indent="-228600" algn="l" defTabSz="914363" rtl="0" eaLnBrk="1" fontAlgn="auto" latinLnBrk="0" hangingPunct="1">
                        <a:lnSpc>
                          <a:spcPct val="115000"/>
                        </a:lnSpc>
                        <a:spcBef>
                          <a:spcPts val="0"/>
                        </a:spcBef>
                        <a:spcAft>
                          <a:spcPts val="0"/>
                        </a:spcAft>
                        <a:buClr>
                          <a:srgbClr val="8B3562"/>
                        </a:buClr>
                        <a:buSzPct val="120000"/>
                        <a:buFont typeface="Arial" panose="020B0604020202020204" pitchFamily="34" charset="0"/>
                        <a:buChar char="•"/>
                        <a:tabLst/>
                        <a:defRPr/>
                      </a:pPr>
                      <a:r>
                        <a:rPr lang="en-US" sz="1600" kern="1200" noProof="0">
                          <a:solidFill>
                            <a:schemeClr val="tx1"/>
                          </a:solidFill>
                          <a:effectLst/>
                          <a:latin typeface="+mn-lt"/>
                          <a:ea typeface="+mn-ea"/>
                          <a:cs typeface="+mn-cs"/>
                        </a:rPr>
                        <a:t>MSME business customers (#)</a:t>
                      </a:r>
                    </a:p>
                    <a:p>
                      <a:pPr marL="571500" marR="0" lvl="1" indent="-228600" algn="l" defTabSz="914363" rtl="0" eaLnBrk="1" fontAlgn="auto" latinLnBrk="0" hangingPunct="1">
                        <a:lnSpc>
                          <a:spcPct val="115000"/>
                        </a:lnSpc>
                        <a:spcBef>
                          <a:spcPts val="0"/>
                        </a:spcBef>
                        <a:spcAft>
                          <a:spcPts val="0"/>
                        </a:spcAft>
                        <a:buClr>
                          <a:srgbClr val="8B3562"/>
                        </a:buClr>
                        <a:buSzPct val="120000"/>
                        <a:buFont typeface="Arial" panose="020B0604020202020204" pitchFamily="34" charset="0"/>
                        <a:buChar char="•"/>
                        <a:tabLst/>
                        <a:defRPr/>
                      </a:pPr>
                      <a:r>
                        <a:rPr lang="en-US" sz="1600" kern="1200" noProof="0">
                          <a:solidFill>
                            <a:schemeClr val="tx1"/>
                          </a:solidFill>
                          <a:effectLst/>
                          <a:latin typeface="+mn-lt"/>
                          <a:ea typeface="+mn-ea"/>
                          <a:cs typeface="+mn-cs"/>
                        </a:rPr>
                        <a:t>MSME business outstanding loans (# &amp; $) </a:t>
                      </a:r>
                    </a:p>
                    <a:p>
                      <a:pPr marL="571500" marR="0" lvl="1" indent="-228600" algn="l" defTabSz="914363" rtl="0" eaLnBrk="1" fontAlgn="auto" latinLnBrk="0" hangingPunct="1">
                        <a:lnSpc>
                          <a:spcPct val="115000"/>
                        </a:lnSpc>
                        <a:spcBef>
                          <a:spcPts val="0"/>
                        </a:spcBef>
                        <a:spcAft>
                          <a:spcPts val="0"/>
                        </a:spcAft>
                        <a:buClr>
                          <a:srgbClr val="8B3562"/>
                        </a:buClr>
                        <a:buSzPct val="120000"/>
                        <a:buFont typeface="Arial" panose="020B0604020202020204" pitchFamily="34" charset="0"/>
                        <a:buChar char="•"/>
                        <a:tabLst/>
                        <a:defRPr/>
                      </a:pPr>
                      <a:r>
                        <a:rPr lang="en-US" sz="1600" kern="1200" noProof="0">
                          <a:solidFill>
                            <a:schemeClr val="tx1"/>
                          </a:solidFill>
                          <a:effectLst/>
                          <a:latin typeface="+mn-lt"/>
                          <a:ea typeface="+mn-ea"/>
                          <a:cs typeface="+mn-cs"/>
                        </a:rPr>
                        <a:t>MSME business loan applications and approvals (# &amp; $) </a:t>
                      </a:r>
                    </a:p>
                    <a:p>
                      <a:pPr marL="571500" marR="0" lvl="1" indent="-228600" algn="l" defTabSz="914363" rtl="0" eaLnBrk="1" fontAlgn="auto" latinLnBrk="0" hangingPunct="1">
                        <a:lnSpc>
                          <a:spcPct val="115000"/>
                        </a:lnSpc>
                        <a:spcBef>
                          <a:spcPts val="0"/>
                        </a:spcBef>
                        <a:spcAft>
                          <a:spcPts val="0"/>
                        </a:spcAft>
                        <a:buClr>
                          <a:srgbClr val="8B3562"/>
                        </a:buClr>
                        <a:buSzPct val="120000"/>
                        <a:buFont typeface="Arial" panose="020B0604020202020204" pitchFamily="34" charset="0"/>
                        <a:buChar char="•"/>
                        <a:tabLst/>
                        <a:defRPr/>
                      </a:pPr>
                      <a:r>
                        <a:rPr lang="en-US" sz="1600" kern="1200" noProof="0">
                          <a:solidFill>
                            <a:schemeClr val="tx1"/>
                          </a:solidFill>
                          <a:effectLst/>
                          <a:latin typeface="+mn-lt"/>
                          <a:ea typeface="+mn-ea"/>
                          <a:cs typeface="+mn-cs"/>
                        </a:rPr>
                        <a:t>MSME business Non-Performing Loans (%) </a:t>
                      </a:r>
                    </a:p>
                    <a:p>
                      <a:pPr marL="571500" marR="0" lvl="1" indent="-228600" algn="l" defTabSz="914363" rtl="0" eaLnBrk="1" fontAlgn="auto" latinLnBrk="0" hangingPunct="1">
                        <a:lnSpc>
                          <a:spcPct val="115000"/>
                        </a:lnSpc>
                        <a:spcBef>
                          <a:spcPts val="0"/>
                        </a:spcBef>
                        <a:spcAft>
                          <a:spcPts val="0"/>
                        </a:spcAft>
                        <a:buClr>
                          <a:srgbClr val="8B3562"/>
                        </a:buClr>
                        <a:buSzPct val="120000"/>
                        <a:buFont typeface="Arial" panose="020B0604020202020204" pitchFamily="34" charset="0"/>
                        <a:buChar char="•"/>
                        <a:tabLst/>
                        <a:defRPr/>
                      </a:pPr>
                      <a:r>
                        <a:rPr lang="en-US" sz="1600" kern="1200" noProof="0">
                          <a:solidFill>
                            <a:schemeClr val="tx1"/>
                          </a:solidFill>
                          <a:effectLst/>
                          <a:latin typeface="+mn-lt"/>
                          <a:ea typeface="+mn-ea"/>
                          <a:cs typeface="+mn-cs"/>
                        </a:rPr>
                        <a:t>MSME business deposits ($) &amp; depositors (#)</a:t>
                      </a:r>
                      <a:endParaRPr lang="en-US" sz="1600" kern="1200">
                        <a:solidFill>
                          <a:schemeClr val="tx1"/>
                        </a:solidFill>
                        <a:effectLst/>
                        <a:latin typeface="+mn-lt"/>
                        <a:ea typeface="+mn-ea"/>
                        <a:cs typeface="+mn-cs"/>
                      </a:endParaRPr>
                    </a:p>
                    <a:p>
                      <a:pPr marL="571500" indent="-228600" algn="l">
                        <a:buFont typeface="Arial" panose="020B0604020202020204" pitchFamily="34" charset="0"/>
                        <a:buChar char="•"/>
                      </a:pPr>
                      <a:endParaRPr lang="en-US" sz="1800" b="0" kern="1200">
                        <a:solidFill>
                          <a:schemeClr val="tx1">
                            <a:lumMod val="75000"/>
                            <a:lumOff val="25000"/>
                          </a:schemeClr>
                        </a:solidFill>
                        <a:latin typeface="+mn-lt"/>
                        <a:ea typeface="+mn-ea"/>
                        <a:cs typeface="Arial" panose="020B0604020202020204" pitchFamily="34" charset="0"/>
                      </a:endParaRPr>
                    </a:p>
                  </a:txBody>
                  <a:tcPr marT="9144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lgn="l">
                        <a:spcBef>
                          <a:spcPts val="1200"/>
                        </a:spcBef>
                        <a:buFont typeface="Arial" panose="020B0604020202020204" pitchFamily="34" charset="0"/>
                        <a:buChar char="•"/>
                      </a:pPr>
                      <a:r>
                        <a:rPr lang="en-US" sz="1800" i="1" kern="1200">
                          <a:solidFill>
                            <a:schemeClr val="tx1">
                              <a:lumMod val="75000"/>
                              <a:lumOff val="25000"/>
                            </a:schemeClr>
                          </a:solidFill>
                          <a:latin typeface="+mn-lt"/>
                          <a:ea typeface="+mn-ea"/>
                          <a:cs typeface="+mn-cs"/>
                        </a:rPr>
                        <a:t>Indicators</a:t>
                      </a:r>
                      <a:r>
                        <a:rPr lang="en-US" sz="1800" kern="1200">
                          <a:solidFill>
                            <a:schemeClr val="tx1">
                              <a:lumMod val="75000"/>
                              <a:lumOff val="25000"/>
                            </a:schemeClr>
                          </a:solidFill>
                          <a:latin typeface="+mn-lt"/>
                          <a:ea typeface="+mn-ea"/>
                          <a:cs typeface="+mn-cs"/>
                        </a:rPr>
                        <a:t> </a:t>
                      </a:r>
                      <a:r>
                        <a:rPr lang="en-US" sz="1800">
                          <a:solidFill>
                            <a:schemeClr val="tx1">
                              <a:lumMod val="75000"/>
                              <a:lumOff val="25000"/>
                            </a:schemeClr>
                          </a:solidFill>
                        </a:rPr>
                        <a:t>to understand</a:t>
                      </a:r>
                      <a:r>
                        <a:rPr lang="en-US" sz="1800" b="0" u="none">
                          <a:solidFill>
                            <a:schemeClr val="tx1">
                              <a:lumMod val="75000"/>
                              <a:lumOff val="25000"/>
                            </a:schemeClr>
                          </a:solidFill>
                        </a:rPr>
                        <a:t> quality of access to women-led MSMEs (financing conditions)</a:t>
                      </a:r>
                      <a:r>
                        <a:rPr lang="en-US" sz="1800" u="none">
                          <a:solidFill>
                            <a:schemeClr val="tx1">
                              <a:lumMod val="75000"/>
                              <a:lumOff val="25000"/>
                            </a:schemeClr>
                          </a:solidFill>
                        </a:rPr>
                        <a:t> and strengthen business case</a:t>
                      </a:r>
                      <a:r>
                        <a:rPr lang="en-US" sz="1800" kern="1200">
                          <a:solidFill>
                            <a:schemeClr val="tx1">
                              <a:lumMod val="75000"/>
                              <a:lumOff val="25000"/>
                            </a:schemeClr>
                          </a:solidFill>
                          <a:latin typeface="+mn-lt"/>
                          <a:ea typeface="+mn-ea"/>
                          <a:cs typeface="+mn-cs"/>
                        </a:rPr>
                        <a:t> </a:t>
                      </a:r>
                    </a:p>
                    <a:p>
                      <a:pPr marL="800082" marR="0" lvl="1" indent="-342900">
                        <a:lnSpc>
                          <a:spcPct val="115000"/>
                        </a:lnSpc>
                        <a:spcBef>
                          <a:spcPts val="0"/>
                        </a:spcBef>
                        <a:spcAft>
                          <a:spcPts val="0"/>
                        </a:spcAft>
                        <a:buFont typeface="Arial" panose="020B0604020202020204" pitchFamily="34" charset="0"/>
                        <a:buChar char="•"/>
                        <a:tabLst>
                          <a:tab pos="139700" algn="l"/>
                          <a:tab pos="399415" algn="l"/>
                        </a:tabLst>
                      </a:pPr>
                      <a:r>
                        <a:rPr lang="en-US" sz="1600">
                          <a:effectLst/>
                        </a:rPr>
                        <a:t>New MSME loans disbursed (#/$)</a:t>
                      </a:r>
                    </a:p>
                    <a:p>
                      <a:pPr marL="800082" marR="0" lvl="1" indent="-342900">
                        <a:lnSpc>
                          <a:spcPct val="115000"/>
                        </a:lnSpc>
                        <a:spcBef>
                          <a:spcPts val="0"/>
                        </a:spcBef>
                        <a:spcAft>
                          <a:spcPts val="0"/>
                        </a:spcAft>
                        <a:buFont typeface="Arial" panose="020B0604020202020204" pitchFamily="34" charset="0"/>
                        <a:buChar char="•"/>
                        <a:tabLst>
                          <a:tab pos="139700" algn="l"/>
                        </a:tabLst>
                      </a:pPr>
                      <a:r>
                        <a:rPr lang="en-US" sz="1600">
                          <a:effectLst/>
                        </a:rPr>
                        <a:t>MSME collateralized loans (#/$)</a:t>
                      </a:r>
                    </a:p>
                    <a:p>
                      <a:pPr marL="800082" marR="0" lvl="1" indent="-342900">
                        <a:lnSpc>
                          <a:spcPct val="115000"/>
                        </a:lnSpc>
                        <a:spcBef>
                          <a:spcPts val="0"/>
                        </a:spcBef>
                        <a:spcAft>
                          <a:spcPts val="0"/>
                        </a:spcAft>
                        <a:buFont typeface="Arial" panose="020B0604020202020204" pitchFamily="34" charset="0"/>
                        <a:buChar char="•"/>
                        <a:tabLst>
                          <a:tab pos="139700" algn="l"/>
                          <a:tab pos="399415" algn="l"/>
                        </a:tabLst>
                      </a:pPr>
                      <a:r>
                        <a:rPr lang="en-US" sz="1600">
                          <a:effectLst/>
                        </a:rPr>
                        <a:t>MSME short-term loans (#/$)</a:t>
                      </a:r>
                    </a:p>
                    <a:p>
                      <a:pPr marL="800082" marR="0" lvl="1" indent="-342900">
                        <a:lnSpc>
                          <a:spcPct val="115000"/>
                        </a:lnSpc>
                        <a:spcBef>
                          <a:spcPts val="0"/>
                        </a:spcBef>
                        <a:spcAft>
                          <a:spcPts val="0"/>
                        </a:spcAft>
                        <a:buFont typeface="Arial" panose="020B0604020202020204" pitchFamily="34" charset="0"/>
                        <a:buChar char="•"/>
                        <a:tabLst>
                          <a:tab pos="139700" algn="l"/>
                          <a:tab pos="399415" algn="l"/>
                        </a:tabLst>
                      </a:pPr>
                      <a:r>
                        <a:rPr lang="en-US" sz="1600">
                          <a:effectLst/>
                        </a:rPr>
                        <a:t>MSME products per customer (#/$)</a:t>
                      </a:r>
                    </a:p>
                  </a:txBody>
                  <a:tcPr marT="9144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45985651"/>
                  </a:ext>
                </a:extLst>
              </a:tr>
              <a:tr h="1455018">
                <a:tc vMerge="1">
                  <a:txBody>
                    <a:bodyPr/>
                    <a:lstStyle/>
                    <a:p>
                      <a:endParaRPr lang="en-US"/>
                    </a:p>
                  </a:txBody>
                  <a:tcPr/>
                </a:tc>
                <a:tc vMerge="1">
                  <a:txBody>
                    <a:bodyPr/>
                    <a:lstStyle/>
                    <a:p>
                      <a:endParaRPr lang="en-US"/>
                    </a:p>
                  </a:txBody>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800" i="1">
                          <a:effectLst/>
                        </a:rPr>
                        <a:t>Other Indicators</a:t>
                      </a:r>
                      <a:r>
                        <a:rPr lang="en-US" sz="1800">
                          <a:effectLst/>
                        </a:rPr>
                        <a:t>: </a:t>
                      </a:r>
                    </a:p>
                    <a:p>
                      <a:pPr marL="800082" marR="0" lvl="1" indent="-342900" algn="l" defTabSz="914363" rtl="0" eaLnBrk="1" latinLnBrk="0" hangingPunct="1">
                        <a:lnSpc>
                          <a:spcPct val="115000"/>
                        </a:lnSpc>
                        <a:spcBef>
                          <a:spcPts val="0"/>
                        </a:spcBef>
                        <a:spcAft>
                          <a:spcPts val="0"/>
                        </a:spcAft>
                        <a:buFont typeface="Arial" panose="020B0604020202020204" pitchFamily="34" charset="0"/>
                        <a:buChar char="•"/>
                      </a:pPr>
                      <a:r>
                        <a:rPr lang="en-US" sz="1600" kern="1200">
                          <a:solidFill>
                            <a:schemeClr val="tx1"/>
                          </a:solidFill>
                          <a:effectLst/>
                          <a:latin typeface="+mn-lt"/>
                          <a:ea typeface="+mn-ea"/>
                          <a:cs typeface="+mn-cs"/>
                        </a:rPr>
                        <a:t>Housing loans (#/$)</a:t>
                      </a:r>
                    </a:p>
                    <a:p>
                      <a:pPr marL="800082" marR="0" lvl="1" indent="-342900" algn="l" defTabSz="914363" rtl="0" eaLnBrk="1" latinLnBrk="0" hangingPunct="1">
                        <a:lnSpc>
                          <a:spcPct val="115000"/>
                        </a:lnSpc>
                        <a:spcBef>
                          <a:spcPts val="0"/>
                        </a:spcBef>
                        <a:spcAft>
                          <a:spcPts val="0"/>
                        </a:spcAft>
                        <a:buFont typeface="Arial" panose="020B0604020202020204" pitchFamily="34" charset="0"/>
                        <a:buChar char="•"/>
                      </a:pPr>
                      <a:r>
                        <a:rPr lang="en-US" sz="1600" kern="1200">
                          <a:solidFill>
                            <a:schemeClr val="tx1"/>
                          </a:solidFill>
                          <a:effectLst/>
                          <a:latin typeface="+mn-lt"/>
                          <a:ea typeface="+mn-ea"/>
                          <a:cs typeface="+mn-cs"/>
                        </a:rPr>
                        <a:t>Consumer loans (#/$)</a:t>
                      </a:r>
                    </a:p>
                    <a:p>
                      <a:pPr marL="800082" marR="0" lvl="1" indent="-342900" algn="l" defTabSz="914363" rtl="0" eaLnBrk="1" latinLnBrk="0" hangingPunct="1">
                        <a:lnSpc>
                          <a:spcPct val="115000"/>
                        </a:lnSpc>
                        <a:spcBef>
                          <a:spcPts val="0"/>
                        </a:spcBef>
                        <a:spcAft>
                          <a:spcPts val="0"/>
                        </a:spcAft>
                        <a:buFont typeface="Arial" panose="020B0604020202020204" pitchFamily="34" charset="0"/>
                        <a:buChar char="•"/>
                      </a:pPr>
                      <a:r>
                        <a:rPr lang="en-US" sz="1600" kern="1200">
                          <a:solidFill>
                            <a:schemeClr val="tx1"/>
                          </a:solidFill>
                          <a:effectLst/>
                          <a:latin typeface="+mn-lt"/>
                          <a:ea typeface="+mn-ea"/>
                          <a:cs typeface="+mn-cs"/>
                        </a:rPr>
                        <a:t>Digital transactions (#/$)</a:t>
                      </a:r>
                    </a:p>
                    <a:p>
                      <a:pPr marL="800082" marR="0" lvl="1" indent="-342900" algn="l" defTabSz="914363" rtl="0" eaLnBrk="1" latinLnBrk="0" hangingPunct="1">
                        <a:lnSpc>
                          <a:spcPct val="115000"/>
                        </a:lnSpc>
                        <a:spcBef>
                          <a:spcPts val="0"/>
                        </a:spcBef>
                        <a:spcAft>
                          <a:spcPts val="0"/>
                        </a:spcAft>
                        <a:buFont typeface="Arial" panose="020B0604020202020204" pitchFamily="34" charset="0"/>
                        <a:buChar char="•"/>
                      </a:pPr>
                      <a:r>
                        <a:rPr lang="en-US" sz="1600" kern="1200">
                          <a:solidFill>
                            <a:schemeClr val="tx1"/>
                          </a:solidFill>
                          <a:effectLst/>
                          <a:latin typeface="+mn-lt"/>
                          <a:ea typeface="+mn-ea"/>
                          <a:cs typeface="+mn-cs"/>
                        </a:rPr>
                        <a:t>Equity (#/$)</a:t>
                      </a:r>
                    </a:p>
                  </a:txBody>
                  <a:tcPr marT="9144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71024328"/>
                  </a:ext>
                </a:extLst>
              </a:tr>
            </a:tbl>
          </a:graphicData>
        </a:graphic>
      </p:graphicFrame>
      <p:sp>
        <p:nvSpPr>
          <p:cNvPr id="2" name="Title 1">
            <a:extLst>
              <a:ext uri="{FF2B5EF4-FFF2-40B4-BE49-F238E27FC236}">
                <a16:creationId xmlns:a16="http://schemas.microsoft.com/office/drawing/2014/main" id="{38BB10FF-75D4-893C-ED4E-013CBE68F64E}"/>
              </a:ext>
            </a:extLst>
          </p:cNvPr>
          <p:cNvSpPr>
            <a:spLocks noGrp="1"/>
          </p:cNvSpPr>
          <p:nvPr>
            <p:ph type="title"/>
          </p:nvPr>
        </p:nvSpPr>
        <p:spPr>
          <a:xfrm>
            <a:off x="198698" y="-1"/>
            <a:ext cx="11814007" cy="1046375"/>
          </a:xfrm>
        </p:spPr>
        <p:txBody>
          <a:bodyPr vert="horz"/>
          <a:lstStyle/>
          <a:p>
            <a:r>
              <a:rPr lang="en-US"/>
              <a:t>The Country Coalition can customize the global framework (2/2)</a:t>
            </a:r>
          </a:p>
        </p:txBody>
      </p:sp>
    </p:spTree>
    <p:extLst>
      <p:ext uri="{BB962C8B-B14F-4D97-AF65-F5344CB8AC3E}">
        <p14:creationId xmlns:p14="http://schemas.microsoft.com/office/powerpoint/2010/main" val="1782003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BA2FCA8E-1D96-72A8-5649-09BE345C5389}"/>
              </a:ext>
            </a:extLst>
          </p:cNvPr>
          <p:cNvSpPr>
            <a:spLocks noGrp="1"/>
          </p:cNvSpPr>
          <p:nvPr>
            <p:ph type="title"/>
          </p:nvPr>
        </p:nvSpPr>
        <p:spPr/>
        <p:txBody>
          <a:bodyPr vert="horz">
            <a:normAutofit/>
          </a:bodyPr>
          <a:lstStyle/>
          <a:p>
            <a:r>
              <a:rPr lang="en-GB"/>
              <a:t>Workshop Agenda and Goals</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71154809"/>
              </p:ext>
            </p:extLst>
          </p:nvPr>
        </p:nvGraphicFramePr>
        <p:xfrm>
          <a:off x="1325947" y="1802219"/>
          <a:ext cx="9219156" cy="3429000"/>
        </p:xfrm>
        <a:graphic>
          <a:graphicData uri="http://schemas.openxmlformats.org/drawingml/2006/table">
            <a:tbl>
              <a:tblPr firstRow="1" bandRow="1">
                <a:tableStyleId>{5C22544A-7EE6-4342-B048-85BDC9FD1C3A}</a:tableStyleId>
              </a:tblPr>
              <a:tblGrid>
                <a:gridCol w="938111">
                  <a:extLst>
                    <a:ext uri="{9D8B030D-6E8A-4147-A177-3AD203B41FA5}">
                      <a16:colId xmlns:a16="http://schemas.microsoft.com/office/drawing/2014/main" val="1328137161"/>
                    </a:ext>
                  </a:extLst>
                </a:gridCol>
                <a:gridCol w="8281045">
                  <a:extLst>
                    <a:ext uri="{9D8B030D-6E8A-4147-A177-3AD203B41FA5}">
                      <a16:colId xmlns:a16="http://schemas.microsoft.com/office/drawing/2014/main" val="805773408"/>
                    </a:ext>
                  </a:extLst>
                </a:gridCol>
              </a:tblGrid>
              <a:tr h="1143000">
                <a:tc>
                  <a:txBody>
                    <a:bodyPr/>
                    <a:lstStyle/>
                    <a:p>
                      <a:pPr algn="ctr"/>
                      <a:r>
                        <a:rPr lang="en-US" sz="3400" b="0">
                          <a:solidFill>
                            <a:schemeClr val="tx1"/>
                          </a:solidFill>
                        </a:rPr>
                        <a:t>1</a:t>
                      </a:r>
                    </a:p>
                  </a:txBody>
                  <a:tcPr anchor="ctr">
                    <a:lnL w="12700" cap="flat" cmpd="sng" algn="ctr">
                      <a:no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0"/>
                      <a:r>
                        <a:rPr lang="en-US" sz="1800" b="1" kern="1200">
                          <a:solidFill>
                            <a:schemeClr val="tx1"/>
                          </a:solidFill>
                          <a:latin typeface="+mn-lt"/>
                          <a:ea typeface="+mn-ea"/>
                          <a:cs typeface="+mn-cs"/>
                        </a:rPr>
                        <a:t>THE UNTAPPED POTENTIAL OF FEMALE ENTREPRENEURS</a:t>
                      </a:r>
                    </a:p>
                  </a:txBody>
                  <a:tcPr anchor="ctr">
                    <a:lnL w="2857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598620"/>
                  </a:ext>
                </a:extLst>
              </a:tr>
              <a:tr h="1143000">
                <a:tc>
                  <a:txBody>
                    <a:bodyPr/>
                    <a:lstStyle/>
                    <a:p>
                      <a:pPr algn="ctr"/>
                      <a:r>
                        <a:rPr lang="en-US" sz="3200" b="0">
                          <a:solidFill>
                            <a:schemeClr val="tx1"/>
                          </a:solidFill>
                        </a:rPr>
                        <a:t>2</a:t>
                      </a:r>
                    </a:p>
                  </a:txBody>
                  <a:tcPr anchor="ctr">
                    <a:lnL w="12700" cap="flat" cmpd="sng" algn="ctr">
                      <a:no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0"/>
                      <a:r>
                        <a:rPr lang="en-US" sz="1800" b="1" kern="1200">
                          <a:solidFill>
                            <a:schemeClr val="tx1"/>
                          </a:solidFill>
                          <a:latin typeface="+mn-lt"/>
                          <a:ea typeface="+mn-ea"/>
                          <a:cs typeface="+mn-cs"/>
                        </a:rPr>
                        <a:t>INTRODUCING THE WE FINANCE CODE</a:t>
                      </a:r>
                    </a:p>
                  </a:txBody>
                  <a:tcPr anchor="ctr">
                    <a:lnL w="2857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0496383"/>
                  </a:ext>
                </a:extLst>
              </a:tr>
              <a:tr h="1143000">
                <a:tc>
                  <a:txBody>
                    <a:bodyPr/>
                    <a:lstStyle/>
                    <a:p>
                      <a:pPr algn="ctr"/>
                      <a:r>
                        <a:rPr lang="en-US" sz="3200" b="0">
                          <a:solidFill>
                            <a:schemeClr val="bg1"/>
                          </a:solidFill>
                        </a:rPr>
                        <a:t>3</a:t>
                      </a:r>
                    </a:p>
                  </a:txBody>
                  <a:tcPr anchor="ctr">
                    <a:lnL w="12700" cap="flat" cmpd="sng" algn="ctr">
                      <a:no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6359"/>
                    </a:solidFill>
                  </a:tcPr>
                </a:tc>
                <a:tc>
                  <a:txBody>
                    <a:bodyPr/>
                    <a:lstStyle/>
                    <a:p>
                      <a:pPr marL="174625" indent="0"/>
                      <a:r>
                        <a:rPr lang="en-GB" sz="1800" b="1" kern="1200">
                          <a:solidFill>
                            <a:schemeClr val="bg1"/>
                          </a:solidFill>
                          <a:latin typeface="+mn-lt"/>
                          <a:ea typeface="+mn-ea"/>
                          <a:cs typeface="+mn-cs"/>
                        </a:rPr>
                        <a:t>LAUNCHING THE WE FINANCE CODE IN A COUNTRY</a:t>
                      </a:r>
                    </a:p>
                  </a:txBody>
                  <a:tcPr anchor="ctr">
                    <a:lnL w="2857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6359"/>
                    </a:solidFill>
                  </a:tcPr>
                </a:tc>
                <a:extLst>
                  <a:ext uri="{0D108BD9-81ED-4DB2-BD59-A6C34878D82A}">
                    <a16:rowId xmlns:a16="http://schemas.microsoft.com/office/drawing/2014/main" val="1679320481"/>
                  </a:ext>
                </a:extLst>
              </a:tr>
            </a:tbl>
          </a:graphicData>
        </a:graphic>
      </p:graphicFrame>
      <p:sp>
        <p:nvSpPr>
          <p:cNvPr id="4" name="TextBox 3">
            <a:extLst>
              <a:ext uri="{FF2B5EF4-FFF2-40B4-BE49-F238E27FC236}">
                <a16:creationId xmlns:a16="http://schemas.microsoft.com/office/drawing/2014/main" id="{95AAAB27-BF28-F874-370A-E730AAD9B094}"/>
              </a:ext>
            </a:extLst>
          </p:cNvPr>
          <p:cNvSpPr txBox="1"/>
          <p:nvPr/>
        </p:nvSpPr>
        <p:spPr>
          <a:xfrm>
            <a:off x="340242" y="272533"/>
            <a:ext cx="6174954" cy="523220"/>
          </a:xfrm>
          <a:prstGeom prst="rect">
            <a:avLst/>
          </a:prstGeom>
          <a:noFill/>
        </p:spPr>
        <p:txBody>
          <a:bodyPr wrap="square">
            <a:spAutoFit/>
          </a:bodyPr>
          <a:lstStyle/>
          <a:p>
            <a:r>
              <a:rPr lang="en-GB" sz="2800">
                <a:solidFill>
                  <a:schemeClr val="bg1"/>
                </a:solidFill>
              </a:rPr>
              <a:t>Agenda</a:t>
            </a:r>
            <a:endParaRPr lang="en-US" sz="2800">
              <a:solidFill>
                <a:schemeClr val="bg1"/>
              </a:solidFill>
            </a:endParaRPr>
          </a:p>
        </p:txBody>
      </p:sp>
    </p:spTree>
    <p:extLst>
      <p:ext uri="{BB962C8B-B14F-4D97-AF65-F5344CB8AC3E}">
        <p14:creationId xmlns:p14="http://schemas.microsoft.com/office/powerpoint/2010/main" val="3853310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2FB2655A-DC21-61FB-5923-83CDB17A43B4}"/>
              </a:ext>
            </a:extLst>
          </p:cNvPr>
          <p:cNvSpPr txBox="1"/>
          <p:nvPr/>
        </p:nvSpPr>
        <p:spPr>
          <a:xfrm>
            <a:off x="162830" y="87587"/>
            <a:ext cx="11605114"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prstClr val="white"/>
                </a:solidFill>
                <a:latin typeface="Helvetica" pitchFamily="2" charset="0"/>
              </a:rPr>
              <a:t>National Codes are championed by leaders in the public and private sectors and share four common characteristics</a:t>
            </a:r>
          </a:p>
        </p:txBody>
      </p:sp>
      <p:sp>
        <p:nvSpPr>
          <p:cNvPr id="2" name="Slide Number Placeholder 1">
            <a:extLst>
              <a:ext uri="{FF2B5EF4-FFF2-40B4-BE49-F238E27FC236}">
                <a16:creationId xmlns:a16="http://schemas.microsoft.com/office/drawing/2014/main" id="{B9265996-F7A0-4C56-AB89-1CD413F14233}"/>
              </a:ext>
            </a:extLst>
          </p:cNvPr>
          <p:cNvSpPr>
            <a:spLocks noGrp="1"/>
          </p:cNvSpPr>
          <p:nvPr>
            <p:ph type="sldNum" sz="quarter" idx="12"/>
          </p:nvPr>
        </p:nvSpPr>
        <p:spPr>
          <a:xfrm>
            <a:off x="11468560" y="6308626"/>
            <a:ext cx="1142084" cy="18256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536D7-E3F3-E346-B07E-D3202D28CF54}" type="slidenum">
              <a:rPr kumimoji="0" lang="en-US" sz="1800" b="0" i="0" u="none" strike="noStrike" kern="1200" cap="none" spc="0" normalizeH="0" baseline="0" noProof="0" smtClean="0">
                <a:ln>
                  <a:noFill/>
                </a:ln>
                <a:solidFill>
                  <a:prstClr val="black"/>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black"/>
              </a:solidFill>
              <a:effectLst/>
              <a:uLnTx/>
              <a:uFillTx/>
              <a:latin typeface="Helvetica"/>
              <a:ea typeface="+mn-ea"/>
              <a:cs typeface="+mn-cs"/>
            </a:endParaRPr>
          </a:p>
        </p:txBody>
      </p:sp>
      <p:sp>
        <p:nvSpPr>
          <p:cNvPr id="7" name="TextBox 6">
            <a:extLst>
              <a:ext uri="{FF2B5EF4-FFF2-40B4-BE49-F238E27FC236}">
                <a16:creationId xmlns:a16="http://schemas.microsoft.com/office/drawing/2014/main" id="{1CDC56EF-D857-4D42-1C68-A9FC92686879}"/>
              </a:ext>
            </a:extLst>
          </p:cNvPr>
          <p:cNvSpPr txBox="1"/>
          <p:nvPr/>
        </p:nvSpPr>
        <p:spPr>
          <a:xfrm>
            <a:off x="361584" y="1508121"/>
            <a:ext cx="11207607" cy="4785926"/>
          </a:xfrm>
          <a:prstGeom prst="rect">
            <a:avLst/>
          </a:prstGeom>
          <a:noFill/>
        </p:spPr>
        <p:txBody>
          <a:bodyPr wrap="square">
            <a:spAutoFit/>
          </a:bodyPr>
          <a:lstStyle/>
          <a:p>
            <a:pPr marL="857250" marR="0" lvl="0" indent="-338138" algn="l" defTabSz="914400" rtl="0" eaLnBrk="1" fontAlgn="auto" latinLnBrk="0" hangingPunct="1">
              <a:lnSpc>
                <a:spcPct val="100000"/>
              </a:lnSpc>
              <a:spcBef>
                <a:spcPts val="1800"/>
              </a:spcBef>
              <a:spcAft>
                <a:spcPts val="0"/>
              </a:spcAft>
              <a:buClrTx/>
              <a:buSzTx/>
              <a:buFont typeface="Wingdings" panose="05000000000000000000" pitchFamily="2" charset="2"/>
              <a:buChar char="Ø"/>
              <a:tabLst/>
              <a:defRPr/>
            </a:pPr>
            <a:r>
              <a:rPr kumimoji="0" lang="en-US" sz="240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A </a:t>
            </a:r>
            <a:r>
              <a:rPr kumimoji="0" lang="en-US" sz="2400"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commitment to roll out the WE Finance Code </a:t>
            </a:r>
            <a:r>
              <a:rPr kumimoji="0" lang="en-US" sz="24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nationally, adapting it to the local context while retaining key minimum guidelines</a:t>
            </a:r>
          </a:p>
          <a:p>
            <a:pPr marL="857250" marR="0" lvl="0" indent="-338138" algn="l" defTabSz="914400" rtl="0" eaLnBrk="1" fontAlgn="auto" latinLnBrk="0" hangingPunct="1">
              <a:lnSpc>
                <a:spcPct val="100000"/>
              </a:lnSpc>
              <a:spcBef>
                <a:spcPts val="180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Governance</a:t>
            </a:r>
            <a:r>
              <a:rPr kumimoji="0" lang="en-US" sz="24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 through a national coalition that oversees local adoption of the Code and ensures accountability </a:t>
            </a:r>
          </a:p>
          <a:p>
            <a:pPr marL="857250" marR="0" lvl="0" indent="-338138" algn="l" defTabSz="914400" rtl="0" eaLnBrk="1" fontAlgn="auto" latinLnBrk="0" hangingPunct="1">
              <a:lnSpc>
                <a:spcPct val="100000"/>
              </a:lnSpc>
              <a:spcBef>
                <a:spcPts val="18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Designated </a:t>
            </a:r>
            <a:r>
              <a:rPr kumimoji="0" lang="en-US" sz="2400"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coordinator </a:t>
            </a:r>
            <a:r>
              <a:rPr kumimoji="0" lang="en-US" sz="24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to oversee local Code implementation and interface with and report to the global Code</a:t>
            </a:r>
          </a:p>
          <a:p>
            <a:pPr marL="857250" marR="0" lvl="0" indent="-338138" algn="l" defTabSz="914400" rtl="0" eaLnBrk="1" fontAlgn="auto" latinLnBrk="0" hangingPunct="1">
              <a:lnSpc>
                <a:spcPct val="100000"/>
              </a:lnSpc>
              <a:spcBef>
                <a:spcPts val="18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A </a:t>
            </a:r>
            <a:r>
              <a:rPr kumimoji="0" lang="en-US" sz="2400"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mechanism to aggregate data </a:t>
            </a:r>
            <a:r>
              <a:rPr kumimoji="0" lang="en-US" sz="24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with integrity and in a format that will facilitate mainstreaming over time and can be reported globally</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4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Progress will be tracked through an annual global report;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4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Annual Country Reports are encouraged. </a:t>
            </a:r>
            <a:endParaRPr kumimoji="0" lang="en-US" sz="2400" b="0" i="0" u="none" strike="noStrike" kern="1200" cap="none" spc="0" normalizeH="0" baseline="0" noProof="0">
              <a:ln>
                <a:noFill/>
              </a:ln>
              <a:solidFill>
                <a:prstClr val="black"/>
              </a:solidFill>
              <a:effectLst/>
              <a:uLnTx/>
              <a:uFillTx/>
              <a:latin typeface="Helvetica"/>
              <a:ea typeface="+mn-ea"/>
              <a:cs typeface="+mn-cs"/>
            </a:endParaRPr>
          </a:p>
        </p:txBody>
      </p:sp>
    </p:spTree>
    <p:extLst>
      <p:ext uri="{BB962C8B-B14F-4D97-AF65-F5344CB8AC3E}">
        <p14:creationId xmlns:p14="http://schemas.microsoft.com/office/powerpoint/2010/main" val="286657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2FB2655A-DC21-61FB-5923-83CDB17A43B4}"/>
              </a:ext>
            </a:extLst>
          </p:cNvPr>
          <p:cNvSpPr txBox="1"/>
          <p:nvPr/>
        </p:nvSpPr>
        <p:spPr>
          <a:xfrm>
            <a:off x="162830" y="87587"/>
            <a:ext cx="11605114"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prstClr val="white"/>
                </a:solidFill>
                <a:latin typeface="Helvetica" pitchFamily="2" charset="0"/>
              </a:rPr>
              <a:t>National Codes are championed by leaders in the public and private sectors and share four common characteristics</a:t>
            </a:r>
          </a:p>
        </p:txBody>
      </p:sp>
      <p:sp>
        <p:nvSpPr>
          <p:cNvPr id="2" name="Slide Number Placeholder 1">
            <a:extLst>
              <a:ext uri="{FF2B5EF4-FFF2-40B4-BE49-F238E27FC236}">
                <a16:creationId xmlns:a16="http://schemas.microsoft.com/office/drawing/2014/main" id="{B9265996-F7A0-4C56-AB89-1CD413F14233}"/>
              </a:ext>
            </a:extLst>
          </p:cNvPr>
          <p:cNvSpPr>
            <a:spLocks noGrp="1"/>
          </p:cNvSpPr>
          <p:nvPr>
            <p:ph type="sldNum" sz="quarter" idx="12"/>
          </p:nvPr>
        </p:nvSpPr>
        <p:spPr>
          <a:xfrm>
            <a:off x="11468560" y="6308626"/>
            <a:ext cx="1142084" cy="18256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536D7-E3F3-E346-B07E-D3202D28CF54}" type="slidenum">
              <a:rPr kumimoji="0" lang="en-US" sz="1800" b="0" i="0" u="none" strike="noStrike" kern="1200" cap="none" spc="0" normalizeH="0" baseline="0" noProof="0" smtClean="0">
                <a:ln>
                  <a:noFill/>
                </a:ln>
                <a:solidFill>
                  <a:prstClr val="black"/>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black"/>
              </a:solidFill>
              <a:effectLst/>
              <a:uLnTx/>
              <a:uFillTx/>
              <a:latin typeface="Helvetica"/>
              <a:ea typeface="+mn-ea"/>
              <a:cs typeface="+mn-cs"/>
            </a:endParaRPr>
          </a:p>
        </p:txBody>
      </p:sp>
      <p:sp>
        <p:nvSpPr>
          <p:cNvPr id="7" name="TextBox 6">
            <a:extLst>
              <a:ext uri="{FF2B5EF4-FFF2-40B4-BE49-F238E27FC236}">
                <a16:creationId xmlns:a16="http://schemas.microsoft.com/office/drawing/2014/main" id="{1CDC56EF-D857-4D42-1C68-A9FC92686879}"/>
              </a:ext>
            </a:extLst>
          </p:cNvPr>
          <p:cNvSpPr txBox="1"/>
          <p:nvPr/>
        </p:nvSpPr>
        <p:spPr>
          <a:xfrm>
            <a:off x="361584" y="1508121"/>
            <a:ext cx="11207607" cy="4785926"/>
          </a:xfrm>
          <a:prstGeom prst="rect">
            <a:avLst/>
          </a:prstGeom>
          <a:noFill/>
        </p:spPr>
        <p:txBody>
          <a:bodyPr wrap="square">
            <a:spAutoFit/>
          </a:bodyPr>
          <a:lstStyle/>
          <a:p>
            <a:pPr marL="857250" marR="0" lvl="0" indent="-338138" algn="l" defTabSz="914400" rtl="0" eaLnBrk="1" fontAlgn="auto" latinLnBrk="0" hangingPunct="1">
              <a:lnSpc>
                <a:spcPct val="100000"/>
              </a:lnSpc>
              <a:spcBef>
                <a:spcPts val="1800"/>
              </a:spcBef>
              <a:spcAft>
                <a:spcPts val="0"/>
              </a:spcAft>
              <a:buClrTx/>
              <a:buSzTx/>
              <a:buFont typeface="Wingdings" panose="05000000000000000000" pitchFamily="2" charset="2"/>
              <a:buChar char="Ø"/>
              <a:tabLst/>
              <a:defRPr/>
            </a:pPr>
            <a:r>
              <a:rPr kumimoji="0" lang="en-US" sz="240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A </a:t>
            </a:r>
            <a:r>
              <a:rPr kumimoji="0" lang="en-US" sz="2400"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commitment to roll out the WE Finance Code </a:t>
            </a:r>
            <a:r>
              <a:rPr kumimoji="0" lang="en-US" sz="24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nationally, adapting it to the local context while retaining key minimum guidelines</a:t>
            </a:r>
          </a:p>
          <a:p>
            <a:pPr marL="857250" marR="0" lvl="0" indent="-338138" algn="l" defTabSz="914400" rtl="0" eaLnBrk="1" fontAlgn="auto" latinLnBrk="0" hangingPunct="1">
              <a:lnSpc>
                <a:spcPct val="100000"/>
              </a:lnSpc>
              <a:spcBef>
                <a:spcPts val="180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Governance</a:t>
            </a:r>
            <a:r>
              <a:rPr kumimoji="0" lang="en-US" sz="24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 through a national coalition that oversees local adoption of the Code and ensures accountability </a:t>
            </a:r>
          </a:p>
          <a:p>
            <a:pPr marL="857250" marR="0" lvl="0" indent="-338138" algn="l" defTabSz="914400" rtl="0" eaLnBrk="1" fontAlgn="auto" latinLnBrk="0" hangingPunct="1">
              <a:lnSpc>
                <a:spcPct val="100000"/>
              </a:lnSpc>
              <a:spcBef>
                <a:spcPts val="18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Designated </a:t>
            </a:r>
            <a:r>
              <a:rPr kumimoji="0" lang="en-US" sz="2400"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coordinator </a:t>
            </a:r>
            <a:r>
              <a:rPr kumimoji="0" lang="en-US" sz="24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to oversee local Code implementation and interface with and report to the global Code</a:t>
            </a:r>
          </a:p>
          <a:p>
            <a:pPr marL="857250" marR="0" lvl="0" indent="-338138" algn="l" defTabSz="914400" rtl="0" eaLnBrk="1" fontAlgn="auto" latinLnBrk="0" hangingPunct="1">
              <a:lnSpc>
                <a:spcPct val="100000"/>
              </a:lnSpc>
              <a:spcBef>
                <a:spcPts val="18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A </a:t>
            </a:r>
            <a:r>
              <a:rPr kumimoji="0" lang="en-US" sz="2400"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mechanism to aggregate data </a:t>
            </a:r>
            <a:r>
              <a:rPr kumimoji="0" lang="en-US" sz="24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with integrity and in a format that will facilitate mainstreaming over time and can be reported globally</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4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Progress will be tracked through an annual global report;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4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Annual Country Reports are encouraged. </a:t>
            </a:r>
            <a:endParaRPr kumimoji="0" lang="en-US" sz="2400" b="0" i="0" u="none" strike="noStrike" kern="1200" cap="none" spc="0" normalizeH="0" baseline="0" noProof="0">
              <a:ln>
                <a:noFill/>
              </a:ln>
              <a:solidFill>
                <a:prstClr val="black"/>
              </a:solidFill>
              <a:effectLst/>
              <a:uLnTx/>
              <a:uFillTx/>
              <a:latin typeface="Helvetica"/>
              <a:ea typeface="+mn-ea"/>
              <a:cs typeface="+mn-cs"/>
            </a:endParaRPr>
          </a:p>
        </p:txBody>
      </p:sp>
    </p:spTree>
    <p:extLst>
      <p:ext uri="{BB962C8B-B14F-4D97-AF65-F5344CB8AC3E}">
        <p14:creationId xmlns:p14="http://schemas.microsoft.com/office/powerpoint/2010/main" val="2016732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DE2CD77-067A-E1A3-093D-4D59EEA8A29B}"/>
              </a:ext>
            </a:extLst>
          </p:cNvPr>
          <p:cNvSpPr/>
          <p:nvPr/>
        </p:nvSpPr>
        <p:spPr>
          <a:xfrm>
            <a:off x="263612" y="1923540"/>
            <a:ext cx="4077591" cy="557562"/>
          </a:xfrm>
          <a:prstGeom prst="rect">
            <a:avLst/>
          </a:prstGeom>
          <a:solidFill>
            <a:srgbClr val="8B356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ectangle 27">
            <a:extLst>
              <a:ext uri="{FF2B5EF4-FFF2-40B4-BE49-F238E27FC236}">
                <a16:creationId xmlns:a16="http://schemas.microsoft.com/office/drawing/2014/main" id="{7F04CFF8-4248-E222-FED8-266164494F34}"/>
              </a:ext>
            </a:extLst>
          </p:cNvPr>
          <p:cNvSpPr/>
          <p:nvPr/>
        </p:nvSpPr>
        <p:spPr>
          <a:xfrm>
            <a:off x="252038" y="2481102"/>
            <a:ext cx="4077591" cy="4020076"/>
          </a:xfrm>
          <a:prstGeom prst="rect">
            <a:avLst/>
          </a:prstGeom>
          <a:solidFill>
            <a:schemeClr val="bg1">
              <a:lumMod val="9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Rectangle 25">
            <a:extLst>
              <a:ext uri="{FF2B5EF4-FFF2-40B4-BE49-F238E27FC236}">
                <a16:creationId xmlns:a16="http://schemas.microsoft.com/office/drawing/2014/main" id="{A28F7B8E-F51D-7C67-6482-C1F749E4375C}"/>
              </a:ext>
            </a:extLst>
          </p:cNvPr>
          <p:cNvSpPr/>
          <p:nvPr/>
        </p:nvSpPr>
        <p:spPr>
          <a:xfrm>
            <a:off x="4698419" y="1923540"/>
            <a:ext cx="3491202" cy="557562"/>
          </a:xfrm>
          <a:prstGeom prst="rect">
            <a:avLst/>
          </a:prstGeom>
          <a:solidFill>
            <a:srgbClr val="8B356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ectangle 23">
            <a:extLst>
              <a:ext uri="{FF2B5EF4-FFF2-40B4-BE49-F238E27FC236}">
                <a16:creationId xmlns:a16="http://schemas.microsoft.com/office/drawing/2014/main" id="{7283F582-CC61-4220-12BA-A05AFA08777C}"/>
              </a:ext>
            </a:extLst>
          </p:cNvPr>
          <p:cNvSpPr/>
          <p:nvPr/>
        </p:nvSpPr>
        <p:spPr>
          <a:xfrm>
            <a:off x="4704205" y="2474841"/>
            <a:ext cx="3491202" cy="4020076"/>
          </a:xfrm>
          <a:prstGeom prst="rect">
            <a:avLst/>
          </a:prstGeom>
          <a:solidFill>
            <a:schemeClr val="bg1">
              <a:lumMod val="9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Rectangle 21">
            <a:extLst>
              <a:ext uri="{FF2B5EF4-FFF2-40B4-BE49-F238E27FC236}">
                <a16:creationId xmlns:a16="http://schemas.microsoft.com/office/drawing/2014/main" id="{DC60C08A-4375-513C-1623-4B956B0F977E}"/>
              </a:ext>
            </a:extLst>
          </p:cNvPr>
          <p:cNvSpPr/>
          <p:nvPr/>
        </p:nvSpPr>
        <p:spPr>
          <a:xfrm>
            <a:off x="8541915" y="1923540"/>
            <a:ext cx="3491202" cy="557562"/>
          </a:xfrm>
          <a:prstGeom prst="rect">
            <a:avLst/>
          </a:prstGeom>
          <a:solidFill>
            <a:srgbClr val="8B356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19">
            <a:extLst>
              <a:ext uri="{FF2B5EF4-FFF2-40B4-BE49-F238E27FC236}">
                <a16:creationId xmlns:a16="http://schemas.microsoft.com/office/drawing/2014/main" id="{FF8957CF-1055-2639-6E23-D8D858C3DD1C}"/>
              </a:ext>
            </a:extLst>
          </p:cNvPr>
          <p:cNvSpPr/>
          <p:nvPr/>
        </p:nvSpPr>
        <p:spPr>
          <a:xfrm>
            <a:off x="8546967" y="2489001"/>
            <a:ext cx="3491202" cy="3994471"/>
          </a:xfrm>
          <a:prstGeom prst="rect">
            <a:avLst/>
          </a:prstGeom>
          <a:solidFill>
            <a:schemeClr val="bg1">
              <a:lumMod val="9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TextBox 30">
            <a:extLst>
              <a:ext uri="{FF2B5EF4-FFF2-40B4-BE49-F238E27FC236}">
                <a16:creationId xmlns:a16="http://schemas.microsoft.com/office/drawing/2014/main" id="{2FB2655A-DC21-61FB-5923-83CDB17A43B4}"/>
              </a:ext>
            </a:extLst>
          </p:cNvPr>
          <p:cNvSpPr txBox="1"/>
          <p:nvPr/>
        </p:nvSpPr>
        <p:spPr>
          <a:xfrm>
            <a:off x="143219" y="33992"/>
            <a:ext cx="12183673"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prstClr val="white"/>
                </a:solidFill>
                <a:latin typeface="Helvetica" pitchFamily="2" charset="0"/>
              </a:rPr>
              <a:t>Three national roles are responsible for the Code’s implementation in a country program</a:t>
            </a:r>
          </a:p>
        </p:txBody>
      </p:sp>
      <p:sp>
        <p:nvSpPr>
          <p:cNvPr id="2" name="Slide Number Placeholder 1">
            <a:extLst>
              <a:ext uri="{FF2B5EF4-FFF2-40B4-BE49-F238E27FC236}">
                <a16:creationId xmlns:a16="http://schemas.microsoft.com/office/drawing/2014/main" id="{B9265996-F7A0-4C56-AB89-1CD413F14233}"/>
              </a:ext>
            </a:extLst>
          </p:cNvPr>
          <p:cNvSpPr>
            <a:spLocks noGrp="1"/>
          </p:cNvSpPr>
          <p:nvPr>
            <p:ph type="sldNum" sz="quarter" idx="12"/>
          </p:nvPr>
        </p:nvSpPr>
        <p:spPr>
          <a:xfrm>
            <a:off x="11655846" y="6560485"/>
            <a:ext cx="536154" cy="42873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536D7-E3F3-E346-B07E-D3202D28CF54}" type="slidenum">
              <a:rPr kumimoji="0" lang="en-US" sz="1800" b="0" i="0" u="none" strike="noStrike" kern="1200" cap="none" spc="0" normalizeH="0" baseline="0" noProof="0" smtClean="0">
                <a:ln>
                  <a:noFill/>
                </a:ln>
                <a:solidFill>
                  <a:prstClr val="black"/>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prstClr val="black"/>
              </a:solidFill>
              <a:effectLst/>
              <a:uLnTx/>
              <a:uFillTx/>
              <a:latin typeface="Helvetica"/>
              <a:ea typeface="+mn-ea"/>
              <a:cs typeface="+mn-cs"/>
            </a:endParaRPr>
          </a:p>
        </p:txBody>
      </p:sp>
      <p:sp>
        <p:nvSpPr>
          <p:cNvPr id="10" name="TextBox 9">
            <a:extLst>
              <a:ext uri="{FF2B5EF4-FFF2-40B4-BE49-F238E27FC236}">
                <a16:creationId xmlns:a16="http://schemas.microsoft.com/office/drawing/2014/main" id="{3FCD882B-1C6A-52F8-9A10-C03EC39DA9AC}"/>
              </a:ext>
            </a:extLst>
          </p:cNvPr>
          <p:cNvSpPr txBox="1"/>
          <p:nvPr/>
        </p:nvSpPr>
        <p:spPr>
          <a:xfrm>
            <a:off x="297754" y="2051489"/>
            <a:ext cx="4193642" cy="4770537"/>
          </a:xfrm>
          <a:prstGeom prst="rect">
            <a:avLst/>
          </a:prstGeom>
          <a:noFill/>
        </p:spPr>
        <p:txBody>
          <a:bodyPr wrap="square">
            <a:spAutoFit/>
          </a:bodyPr>
          <a:lstStyle/>
          <a:p>
            <a:pPr algn="ctr">
              <a:spcBef>
                <a:spcPts val="1200"/>
              </a:spcBef>
              <a:defRPr/>
            </a:pPr>
            <a:r>
              <a:rPr lang="en-US" b="1">
                <a:solidFill>
                  <a:schemeClr val="bg1"/>
                </a:solidFill>
                <a:cs typeface="Arial" panose="020B0604020202020204" pitchFamily="34" charset="0"/>
              </a:rPr>
              <a:t>National Coalition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600">
                <a:solidFill>
                  <a:prstClr val="black">
                    <a:lumMod val="85000"/>
                    <a:lumOff val="15000"/>
                  </a:prstClr>
                </a:solidFill>
                <a:cs typeface="Arial" panose="020B0604020202020204" pitchFamily="34" charset="0"/>
              </a:rPr>
              <a:t>8–12 private &amp; public sector leaders, inc. Champions, provide governance for the Code</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600">
                <a:solidFill>
                  <a:prstClr val="black">
                    <a:lumMod val="85000"/>
                    <a:lumOff val="15000"/>
                  </a:prstClr>
                </a:solidFill>
                <a:cs typeface="Arial" panose="020B0604020202020204" pitchFamily="34" charset="0"/>
              </a:rPr>
              <a:t>Make a public declaration of intent to launch the Code in the country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600">
                <a:solidFill>
                  <a:prstClr val="black">
                    <a:lumMod val="85000"/>
                    <a:lumOff val="15000"/>
                  </a:prstClr>
                </a:solidFill>
                <a:cs typeface="Arial" panose="020B0604020202020204" pitchFamily="34" charset="0"/>
              </a:rPr>
              <a:t>Agree on roles and responsibilities of National Coalition, Coordinator and Aggregator(s)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600">
                <a:solidFill>
                  <a:prstClr val="black">
                    <a:lumMod val="85000"/>
                    <a:lumOff val="15000"/>
                  </a:prstClr>
                </a:solidFill>
                <a:cs typeface="Arial" panose="020B0604020202020204" pitchFamily="34" charset="0"/>
              </a:rPr>
              <a:t>Discuss and agree on customization of the Code in the local context and the plan for rollout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600">
                <a:solidFill>
                  <a:prstClr val="black">
                    <a:lumMod val="85000"/>
                    <a:lumOff val="15000"/>
                  </a:prstClr>
                </a:solidFill>
                <a:cs typeface="Arial" panose="020B0604020202020204" pitchFamily="34" charset="0"/>
              </a:rPr>
              <a:t>Support the rollout of the Code, monitor progress, address obstacles.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sz="1600">
              <a:solidFill>
                <a:prstClr val="black">
                  <a:lumMod val="85000"/>
                  <a:lumOff val="15000"/>
                </a:prstClr>
              </a:solidFill>
              <a:cs typeface="Arial" panose="020B0604020202020204" pitchFamily="34" charset="0"/>
            </a:endParaRPr>
          </a:p>
        </p:txBody>
      </p:sp>
      <p:sp>
        <p:nvSpPr>
          <p:cNvPr id="8" name="TextBox 7">
            <a:extLst>
              <a:ext uri="{FF2B5EF4-FFF2-40B4-BE49-F238E27FC236}">
                <a16:creationId xmlns:a16="http://schemas.microsoft.com/office/drawing/2014/main" id="{73307F59-4ED9-C39A-DBB7-03D81822B761}"/>
              </a:ext>
            </a:extLst>
          </p:cNvPr>
          <p:cNvSpPr txBox="1"/>
          <p:nvPr/>
        </p:nvSpPr>
        <p:spPr>
          <a:xfrm>
            <a:off x="252038" y="1351404"/>
            <a:ext cx="11525551" cy="369332"/>
          </a:xfrm>
          <a:prstGeom prst="rect">
            <a:avLst/>
          </a:prstGeom>
          <a:noFill/>
        </p:spPr>
        <p:txBody>
          <a:bodyPr wrap="square">
            <a:spAutoFit/>
          </a:bodyPr>
          <a:lstStyle/>
          <a:p>
            <a:pPr>
              <a:spcBef>
                <a:spcPts val="600"/>
              </a:spcBef>
            </a:pPr>
            <a:r>
              <a:rPr lang="en-US"/>
              <a:t>Three national roles need to be defined and responsibilities clearly assigned.</a:t>
            </a:r>
          </a:p>
        </p:txBody>
      </p:sp>
      <p:sp>
        <p:nvSpPr>
          <p:cNvPr id="5" name="TextBox 4">
            <a:extLst>
              <a:ext uri="{FF2B5EF4-FFF2-40B4-BE49-F238E27FC236}">
                <a16:creationId xmlns:a16="http://schemas.microsoft.com/office/drawing/2014/main" id="{25972D0A-1ABC-0412-84D2-D377C4D9A202}"/>
              </a:ext>
            </a:extLst>
          </p:cNvPr>
          <p:cNvSpPr txBox="1"/>
          <p:nvPr/>
        </p:nvSpPr>
        <p:spPr>
          <a:xfrm>
            <a:off x="4748438" y="2051489"/>
            <a:ext cx="3446969" cy="4031873"/>
          </a:xfrm>
          <a:prstGeom prst="rect">
            <a:avLst/>
          </a:prstGeom>
          <a:noFill/>
        </p:spPr>
        <p:txBody>
          <a:bodyPr wrap="square">
            <a:spAutoFit/>
          </a:bodyPr>
          <a:lstStyle/>
          <a:p>
            <a:pPr marR="0" lvl="0" algn="ctr" defTabSz="914400" rtl="0" eaLnBrk="1" fontAlgn="auto" latinLnBrk="0" hangingPunct="1">
              <a:lnSpc>
                <a:spcPct val="100000"/>
              </a:lnSpc>
              <a:spcBef>
                <a:spcPts val="1200"/>
              </a:spcBef>
              <a:spcAft>
                <a:spcPts val="0"/>
              </a:spcAft>
              <a:buClrTx/>
              <a:buSzTx/>
              <a:tabLst/>
              <a:defRPr/>
            </a:pPr>
            <a:r>
              <a:rPr lang="en-US" b="1">
                <a:solidFill>
                  <a:schemeClr val="bg1"/>
                </a:solidFill>
                <a:cs typeface="Arial" panose="020B0604020202020204" pitchFamily="34" charset="0"/>
              </a:rPr>
              <a:t>National Coordinator</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600">
                <a:solidFill>
                  <a:prstClr val="black">
                    <a:lumMod val="85000"/>
                    <a:lumOff val="15000"/>
                  </a:prstClr>
                </a:solidFill>
                <a:cs typeface="Arial" panose="020B0604020202020204" pitchFamily="34" charset="0"/>
              </a:rPr>
              <a:t>Draft guidelines and maintain Code documents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600">
                <a:solidFill>
                  <a:prstClr val="black">
                    <a:lumMod val="85000"/>
                    <a:lumOff val="15000"/>
                  </a:prstClr>
                </a:solidFill>
                <a:cs typeface="Arial" panose="020B0604020202020204" pitchFamily="34" charset="0"/>
              </a:rPr>
              <a:t>Convene and report progress to the National Coalition</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600">
                <a:solidFill>
                  <a:prstClr val="black">
                    <a:lumMod val="85000"/>
                    <a:lumOff val="15000"/>
                  </a:prstClr>
                </a:solidFill>
                <a:cs typeface="Arial" panose="020B0604020202020204" pitchFamily="34" charset="0"/>
              </a:rPr>
              <a:t>On-board Signatories, track Code commitments and coordinate opportunities for learning</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600">
                <a:solidFill>
                  <a:prstClr val="black">
                    <a:lumMod val="85000"/>
                    <a:lumOff val="15000"/>
                  </a:prstClr>
                </a:solidFill>
                <a:cs typeface="Arial" panose="020B0604020202020204" pitchFamily="34" charset="0"/>
              </a:rPr>
              <a:t>Monitor progress and report nationally and globally to the global aggregator.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200">
                <a:solidFill>
                  <a:prstClr val="black">
                    <a:lumMod val="85000"/>
                    <a:lumOff val="15000"/>
                  </a:prstClr>
                </a:solidFill>
                <a:cs typeface="Arial" panose="020B0604020202020204" pitchFamily="34" charset="0"/>
              </a:rPr>
              <a:t>Country annual reports are optional.</a:t>
            </a:r>
          </a:p>
        </p:txBody>
      </p:sp>
      <p:sp>
        <p:nvSpPr>
          <p:cNvPr id="7" name="TextBox 6">
            <a:extLst>
              <a:ext uri="{FF2B5EF4-FFF2-40B4-BE49-F238E27FC236}">
                <a16:creationId xmlns:a16="http://schemas.microsoft.com/office/drawing/2014/main" id="{4C416C1D-D1C7-0F02-DE72-5E5C8350C93A}"/>
              </a:ext>
            </a:extLst>
          </p:cNvPr>
          <p:cNvSpPr txBox="1"/>
          <p:nvPr/>
        </p:nvSpPr>
        <p:spPr>
          <a:xfrm>
            <a:off x="8540586" y="2021910"/>
            <a:ext cx="3650080" cy="4093428"/>
          </a:xfrm>
          <a:prstGeom prst="rect">
            <a:avLst/>
          </a:prstGeom>
          <a:noFill/>
        </p:spPr>
        <p:txBody>
          <a:bodyPr wrap="square">
            <a:spAutoFit/>
          </a:bodyPr>
          <a:lstStyle/>
          <a:p>
            <a:pPr algn="ctr">
              <a:spcBef>
                <a:spcPts val="1200"/>
              </a:spcBef>
              <a:defRPr/>
            </a:pPr>
            <a:r>
              <a:rPr lang="en-US" b="1">
                <a:solidFill>
                  <a:schemeClr val="bg1"/>
                </a:solidFill>
                <a:cs typeface="Arial" panose="020B0604020202020204" pitchFamily="34" charset="0"/>
              </a:rPr>
              <a:t>National Aggregator(s)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600">
                <a:solidFill>
                  <a:prstClr val="black">
                    <a:lumMod val="85000"/>
                    <a:lumOff val="15000"/>
                  </a:prstClr>
                </a:solidFill>
                <a:cs typeface="Arial" panose="020B0604020202020204" pitchFamily="34" charset="0"/>
              </a:rPr>
              <a:t>Trusted local institutions with robust system and data protocols, such as  industry associations or regulators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600">
                <a:solidFill>
                  <a:prstClr val="black">
                    <a:lumMod val="85000"/>
                    <a:lumOff val="15000"/>
                  </a:prstClr>
                </a:solidFill>
                <a:cs typeface="Arial" panose="020B0604020202020204" pitchFamily="34" charset="0"/>
              </a:rPr>
              <a:t>Instruct, collect, ensure quality and analyze core indicators reported by FSP signatories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600">
                <a:solidFill>
                  <a:prstClr val="black">
                    <a:lumMod val="85000"/>
                    <a:lumOff val="15000"/>
                  </a:prstClr>
                </a:solidFill>
                <a:cs typeface="Arial" panose="020B0604020202020204" pitchFamily="34" charset="0"/>
              </a:rPr>
              <a:t>Share collated data with global Aggregator on an annual basis (may be through the Coordinator)</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sz="1600">
              <a:solidFill>
                <a:prstClr val="black">
                  <a:lumMod val="85000"/>
                  <a:lumOff val="15000"/>
                </a:prstClr>
              </a:solidFill>
              <a:cs typeface="Arial" panose="020B0604020202020204" pitchFamily="34" charset="0"/>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sz="1600">
              <a:solidFill>
                <a:prstClr val="black">
                  <a:lumMod val="85000"/>
                  <a:lumOff val="15000"/>
                </a:prstClr>
              </a:solidFill>
              <a:cs typeface="Arial" panose="020B0604020202020204" pitchFamily="34" charset="0"/>
            </a:endParaRPr>
          </a:p>
        </p:txBody>
      </p:sp>
    </p:spTree>
    <p:extLst>
      <p:ext uri="{BB962C8B-B14F-4D97-AF65-F5344CB8AC3E}">
        <p14:creationId xmlns:p14="http://schemas.microsoft.com/office/powerpoint/2010/main" val="742120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B18D6DA-D570-EC75-554D-3BFCFBA8FF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a:extLst>
                          <a:ext uri="{FF2B5EF4-FFF2-40B4-BE49-F238E27FC236}">
                            <a16:creationId xmlns:a16="http://schemas.microsoft.com/office/drawing/2014/main" id="{FB18D6DA-D570-EC75-554D-3BFCFBA8FF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3" name="Title 32">
            <a:extLst>
              <a:ext uri="{FF2B5EF4-FFF2-40B4-BE49-F238E27FC236}">
                <a16:creationId xmlns:a16="http://schemas.microsoft.com/office/drawing/2014/main" id="{39FB9F51-9EBC-B305-E765-53DD9AFC7826}"/>
              </a:ext>
            </a:extLst>
          </p:cNvPr>
          <p:cNvSpPr>
            <a:spLocks noGrp="1"/>
          </p:cNvSpPr>
          <p:nvPr>
            <p:ph type="title"/>
          </p:nvPr>
        </p:nvSpPr>
        <p:spPr>
          <a:xfrm>
            <a:off x="66034" y="-1"/>
            <a:ext cx="11946672" cy="1046375"/>
          </a:xfrm>
        </p:spPr>
        <p:txBody>
          <a:bodyPr vert="horz"/>
          <a:lstStyle/>
          <a:p>
            <a:r>
              <a:rPr lang="en-US"/>
              <a:t>The vision for the country program  can be defined answering a few strategic questions</a:t>
            </a:r>
            <a:endParaRPr lang="en-US" noProof="0"/>
          </a:p>
        </p:txBody>
      </p:sp>
      <p:sp>
        <p:nvSpPr>
          <p:cNvPr id="29" name="TextBox 28">
            <a:extLst>
              <a:ext uri="{FF2B5EF4-FFF2-40B4-BE49-F238E27FC236}">
                <a16:creationId xmlns:a16="http://schemas.microsoft.com/office/drawing/2014/main" id="{D77B38E3-130B-40D0-AEF7-FDFBB54EB9AB}"/>
              </a:ext>
            </a:extLst>
          </p:cNvPr>
          <p:cNvSpPr txBox="1"/>
          <p:nvPr/>
        </p:nvSpPr>
        <p:spPr>
          <a:xfrm>
            <a:off x="34318" y="1537605"/>
            <a:ext cx="5430048" cy="581954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r>
              <a:rPr kumimoji="0" lang="en-US" sz="1500" i="0" u="none" strike="noStrike" kern="1200" cap="none" spc="0" normalizeH="0" baseline="0" noProof="0">
                <a:ln>
                  <a:noFill/>
                </a:ln>
                <a:solidFill>
                  <a:prstClr val="black">
                    <a:lumMod val="75000"/>
                    <a:lumOff val="25000"/>
                  </a:prstClr>
                </a:solidFill>
                <a:effectLst/>
                <a:uLnTx/>
                <a:uFillTx/>
                <a:latin typeface="Helvetica"/>
                <a:ea typeface="+mn-ea"/>
                <a:cs typeface="+mn-cs"/>
              </a:rPr>
              <a:t>What types of Financial Intermediaries should participate?</a:t>
            </a: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endParaRPr kumimoji="0" lang="en-US" sz="1500" i="0" u="none" strike="noStrike" kern="1200" cap="none" spc="0" normalizeH="0" baseline="0" noProof="0">
              <a:ln>
                <a:noFill/>
              </a:ln>
              <a:solidFill>
                <a:prstClr val="black">
                  <a:lumMod val="75000"/>
                  <a:lumOff val="25000"/>
                </a:prstClr>
              </a:solidFill>
              <a:effectLst/>
              <a:uLnTx/>
              <a:uFillTx/>
              <a:latin typeface="Helvetica"/>
              <a:ea typeface="+mn-ea"/>
              <a:cs typeface="+mn-cs"/>
            </a:endParaRPr>
          </a:p>
          <a:p>
            <a:pPr marL="342900" indent="-342900">
              <a:spcBef>
                <a:spcPts val="500"/>
              </a:spcBef>
              <a:buFont typeface="+mj-lt"/>
              <a:buAutoNum type="arabicParenR"/>
            </a:pPr>
            <a:r>
              <a:rPr kumimoji="0" lang="en-US" sz="1500" i="0" u="none" strike="noStrike" kern="1200" cap="none" spc="0" normalizeH="0" baseline="0" noProof="0">
                <a:ln>
                  <a:noFill/>
                </a:ln>
                <a:solidFill>
                  <a:prstClr val="black">
                    <a:lumMod val="75000"/>
                    <a:lumOff val="25000"/>
                  </a:prstClr>
                </a:solidFill>
                <a:effectLst/>
                <a:uLnTx/>
                <a:uFillTx/>
                <a:latin typeface="Helvetica"/>
                <a:ea typeface="+mn-ea"/>
                <a:cs typeface="+mn-cs"/>
              </a:rPr>
              <a:t>What </a:t>
            </a:r>
            <a:r>
              <a:rPr kumimoji="0" lang="en-US" sz="1500" b="1" i="0" u="none" strike="noStrike" kern="1200" cap="none" spc="0" normalizeH="0" baseline="0" noProof="0">
                <a:ln>
                  <a:noFill/>
                </a:ln>
                <a:solidFill>
                  <a:prstClr val="black">
                    <a:lumMod val="75000"/>
                    <a:lumOff val="25000"/>
                  </a:prstClr>
                </a:solidFill>
                <a:effectLst/>
                <a:uLnTx/>
                <a:uFillTx/>
                <a:latin typeface="Helvetica"/>
                <a:ea typeface="+mn-ea"/>
                <a:cs typeface="+mn-cs"/>
              </a:rPr>
              <a:t>incentives </a:t>
            </a:r>
            <a:r>
              <a:rPr kumimoji="0" lang="en-US" sz="1500" i="0" u="none" strike="noStrike" kern="1200" cap="none" spc="0" normalizeH="0" baseline="0" noProof="0">
                <a:ln>
                  <a:noFill/>
                </a:ln>
                <a:solidFill>
                  <a:prstClr val="black">
                    <a:lumMod val="75000"/>
                    <a:lumOff val="25000"/>
                  </a:prstClr>
                </a:solidFill>
                <a:effectLst/>
                <a:uLnTx/>
                <a:uFillTx/>
                <a:latin typeface="Helvetica"/>
                <a:ea typeface="+mn-ea"/>
                <a:cs typeface="+mn-cs"/>
              </a:rPr>
              <a:t>can FIs expect by joining?</a:t>
            </a:r>
          </a:p>
          <a:p>
            <a:pPr marL="342900" indent="-342900">
              <a:spcBef>
                <a:spcPts val="500"/>
              </a:spcBef>
              <a:buFont typeface="+mj-lt"/>
              <a:buAutoNum type="arabicParenR"/>
            </a:pPr>
            <a:endParaRPr lang="en-US" sz="1500">
              <a:solidFill>
                <a:prstClr val="black">
                  <a:lumMod val="75000"/>
                  <a:lumOff val="25000"/>
                </a:prstClr>
              </a:solidFill>
              <a:latin typeface="Helvetica"/>
            </a:endParaRPr>
          </a:p>
          <a:p>
            <a:pPr marL="342900" indent="-342900">
              <a:spcBef>
                <a:spcPts val="500"/>
              </a:spcBef>
              <a:buFont typeface="+mj-lt"/>
              <a:buAutoNum type="arabicParenR"/>
            </a:pPr>
            <a:r>
              <a:rPr kumimoji="0" lang="en-US" sz="1500" i="0" u="none" strike="noStrike" kern="1200" cap="none" spc="0" normalizeH="0" baseline="0" noProof="0">
                <a:ln>
                  <a:noFill/>
                </a:ln>
                <a:solidFill>
                  <a:prstClr val="black">
                    <a:lumMod val="75000"/>
                    <a:lumOff val="25000"/>
                  </a:prstClr>
                </a:solidFill>
                <a:effectLst/>
                <a:uLnTx/>
                <a:uFillTx/>
                <a:latin typeface="Helvetica"/>
                <a:ea typeface="+mn-ea"/>
                <a:cs typeface="+mn-cs"/>
              </a:rPr>
              <a:t>Who should be part of a</a:t>
            </a:r>
            <a:r>
              <a:rPr kumimoji="0" lang="en-US" sz="1500" b="1" i="0" u="none" strike="noStrike" kern="1200" cap="none" spc="0" normalizeH="0" baseline="0" noProof="0">
                <a:ln>
                  <a:noFill/>
                </a:ln>
                <a:solidFill>
                  <a:prstClr val="black">
                    <a:lumMod val="75000"/>
                    <a:lumOff val="25000"/>
                  </a:prstClr>
                </a:solidFill>
                <a:effectLst/>
                <a:uLnTx/>
                <a:uFillTx/>
                <a:latin typeface="Helvetica"/>
                <a:ea typeface="+mn-ea"/>
                <a:cs typeface="+mn-cs"/>
              </a:rPr>
              <a:t> National Coalition</a:t>
            </a:r>
            <a:r>
              <a:rPr kumimoji="0" lang="en-US" sz="1500" i="0" u="none" strike="noStrike" kern="1200" cap="none" spc="0" normalizeH="0" baseline="0" noProof="0">
                <a:ln>
                  <a:noFill/>
                </a:ln>
                <a:solidFill>
                  <a:prstClr val="black">
                    <a:lumMod val="75000"/>
                    <a:lumOff val="25000"/>
                  </a:prstClr>
                </a:solidFill>
                <a:effectLst/>
                <a:uLnTx/>
                <a:uFillTx/>
                <a:latin typeface="Helvetica"/>
                <a:ea typeface="+mn-ea"/>
                <a:cs typeface="+mn-cs"/>
              </a:rPr>
              <a:t>? </a:t>
            </a: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endParaRPr kumimoji="0" lang="en-US" sz="1500" i="0" u="none" strike="noStrike" kern="1200" cap="none" spc="0" normalizeH="0" baseline="0" noProof="0">
              <a:ln>
                <a:noFill/>
              </a:ln>
              <a:solidFill>
                <a:prstClr val="black">
                  <a:lumMod val="75000"/>
                  <a:lumOff val="25000"/>
                </a:prstClr>
              </a:solidFill>
              <a:effectLst/>
              <a:uLnTx/>
              <a:uFillTx/>
              <a:latin typeface="Helvetica"/>
              <a:ea typeface="+mn-ea"/>
              <a:cs typeface="+mn-cs"/>
            </a:endParaRP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r>
              <a:rPr kumimoji="0" lang="en-US" sz="1500" i="0" u="none" strike="noStrike" kern="1200" cap="none" spc="0" normalizeH="0" baseline="0" noProof="0">
                <a:ln>
                  <a:noFill/>
                </a:ln>
                <a:solidFill>
                  <a:prstClr val="black">
                    <a:lumMod val="75000"/>
                    <a:lumOff val="25000"/>
                  </a:prstClr>
                </a:solidFill>
                <a:effectLst/>
                <a:uLnTx/>
                <a:uFillTx/>
                <a:latin typeface="Helvetica"/>
                <a:ea typeface="+mn-ea"/>
                <a:cs typeface="+mn-cs"/>
              </a:rPr>
              <a:t>What is the role of the </a:t>
            </a:r>
            <a:r>
              <a:rPr kumimoji="0" lang="en-US" sz="1500" b="1" i="0" u="none" strike="noStrike" kern="1200" cap="none" spc="0" normalizeH="0" baseline="0" noProof="0">
                <a:ln>
                  <a:noFill/>
                </a:ln>
                <a:solidFill>
                  <a:prstClr val="black">
                    <a:lumMod val="75000"/>
                    <a:lumOff val="25000"/>
                  </a:prstClr>
                </a:solidFill>
                <a:effectLst/>
                <a:uLnTx/>
                <a:uFillTx/>
                <a:latin typeface="Helvetica"/>
                <a:ea typeface="+mn-ea"/>
                <a:cs typeface="+mn-cs"/>
              </a:rPr>
              <a:t>Regulator</a:t>
            </a:r>
            <a:r>
              <a:rPr kumimoji="0" lang="en-US" sz="1500" i="0" u="none" strike="noStrike" kern="1200" cap="none" spc="0" normalizeH="0" baseline="0" noProof="0">
                <a:ln>
                  <a:noFill/>
                </a:ln>
                <a:solidFill>
                  <a:prstClr val="black">
                    <a:lumMod val="75000"/>
                    <a:lumOff val="25000"/>
                  </a:prstClr>
                </a:solidFill>
                <a:effectLst/>
                <a:uLnTx/>
                <a:uFillTx/>
                <a:latin typeface="Helvetica"/>
                <a:ea typeface="+mn-ea"/>
                <a:cs typeface="+mn-cs"/>
              </a:rPr>
              <a:t> vis-a-vis the Code?</a:t>
            </a: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endParaRPr kumimoji="0" lang="en-US" sz="1500" i="0" u="none" strike="noStrike" kern="1200" cap="none" spc="0" normalizeH="0" baseline="0" noProof="0">
              <a:ln>
                <a:noFill/>
              </a:ln>
              <a:solidFill>
                <a:prstClr val="black">
                  <a:lumMod val="75000"/>
                  <a:lumOff val="25000"/>
                </a:prstClr>
              </a:solidFill>
              <a:effectLst/>
              <a:uLnTx/>
              <a:uFillTx/>
              <a:latin typeface="Helvetica"/>
              <a:ea typeface="+mn-ea"/>
              <a:cs typeface="+mn-cs"/>
            </a:endParaRP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r>
              <a:rPr kumimoji="0" lang="en-US" sz="1500" i="0" u="none" strike="noStrike" kern="1200" cap="none" spc="0" normalizeH="0" baseline="0" noProof="0">
                <a:ln>
                  <a:noFill/>
                </a:ln>
                <a:solidFill>
                  <a:prstClr val="black">
                    <a:lumMod val="75000"/>
                    <a:lumOff val="25000"/>
                  </a:prstClr>
                </a:solidFill>
                <a:effectLst/>
                <a:uLnTx/>
                <a:uFillTx/>
                <a:latin typeface="Helvetica"/>
                <a:ea typeface="+mn-ea"/>
                <a:cs typeface="+mn-cs"/>
              </a:rPr>
              <a:t>Who should </a:t>
            </a:r>
            <a:r>
              <a:rPr kumimoji="0" lang="en-US" sz="1500" b="1" i="0" u="none" strike="noStrike" kern="1200" cap="none" spc="0" normalizeH="0" baseline="0" noProof="0">
                <a:ln>
                  <a:noFill/>
                </a:ln>
                <a:solidFill>
                  <a:prstClr val="black">
                    <a:lumMod val="75000"/>
                    <a:lumOff val="25000"/>
                  </a:prstClr>
                </a:solidFill>
                <a:effectLst/>
                <a:uLnTx/>
                <a:uFillTx/>
                <a:latin typeface="Helvetica"/>
                <a:ea typeface="+mn-ea"/>
                <a:cs typeface="+mn-cs"/>
              </a:rPr>
              <a:t>coordinate</a:t>
            </a:r>
            <a:r>
              <a:rPr kumimoji="0" lang="en-US" sz="1500" i="0" u="none" strike="noStrike" kern="1200" cap="none" spc="0" normalizeH="0" baseline="0" noProof="0">
                <a:ln>
                  <a:noFill/>
                </a:ln>
                <a:solidFill>
                  <a:prstClr val="black">
                    <a:lumMod val="75000"/>
                    <a:lumOff val="25000"/>
                  </a:prstClr>
                </a:solidFill>
                <a:effectLst/>
                <a:uLnTx/>
                <a:uFillTx/>
                <a:latin typeface="Helvetica"/>
                <a:ea typeface="+mn-ea"/>
                <a:cs typeface="+mn-cs"/>
              </a:rPr>
              <a:t> &amp; interface with the global Code?</a:t>
            </a: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endParaRPr lang="en-US" sz="1500">
              <a:solidFill>
                <a:prstClr val="black">
                  <a:lumMod val="75000"/>
                  <a:lumOff val="25000"/>
                </a:prstClr>
              </a:solidFill>
              <a:latin typeface="Helvetica"/>
            </a:endParaRPr>
          </a:p>
          <a:p>
            <a:pPr marL="347472" indent="-347472">
              <a:spcBef>
                <a:spcPts val="500"/>
              </a:spcBef>
              <a:buSzPts val="1600"/>
              <a:buFont typeface="+mj-lt"/>
              <a:buAutoNum type="arabicParenR"/>
            </a:pPr>
            <a:r>
              <a:rPr kumimoji="0" lang="en-US" sz="1400" i="0" u="none" strike="noStrike" kern="1200" cap="none" spc="0" normalizeH="0" baseline="0" noProof="0">
                <a:ln>
                  <a:noFill/>
                </a:ln>
                <a:solidFill>
                  <a:prstClr val="black">
                    <a:lumMod val="75000"/>
                    <a:lumOff val="25000"/>
                  </a:prstClr>
                </a:solidFill>
                <a:effectLst/>
                <a:uLnTx/>
                <a:uFillTx/>
                <a:latin typeface="Helvetica"/>
                <a:ea typeface="+mn-ea"/>
                <a:cs typeface="+mn-cs"/>
              </a:rPr>
              <a:t>Who should </a:t>
            </a:r>
            <a:r>
              <a:rPr kumimoji="0" lang="en-US" sz="1400" b="1" i="0" u="none" strike="noStrike" kern="1200" cap="none" spc="0" normalizeH="0" baseline="0" noProof="0">
                <a:ln>
                  <a:noFill/>
                </a:ln>
                <a:solidFill>
                  <a:prstClr val="black">
                    <a:lumMod val="75000"/>
                    <a:lumOff val="25000"/>
                  </a:prstClr>
                </a:solidFill>
                <a:effectLst/>
                <a:uLnTx/>
                <a:uFillTx/>
                <a:latin typeface="Helvetica"/>
                <a:ea typeface="+mn-ea"/>
                <a:cs typeface="+mn-cs"/>
              </a:rPr>
              <a:t>collect &amp; analyze</a:t>
            </a:r>
            <a:r>
              <a:rPr kumimoji="0" lang="en-US" sz="1400" i="0" u="none" strike="noStrike" kern="1200" cap="none" spc="0" normalizeH="0" baseline="0" noProof="0">
                <a:ln>
                  <a:noFill/>
                </a:ln>
                <a:solidFill>
                  <a:prstClr val="black">
                    <a:lumMod val="75000"/>
                    <a:lumOff val="25000"/>
                  </a:prstClr>
                </a:solidFill>
                <a:effectLst/>
                <a:uLnTx/>
                <a:uFillTx/>
                <a:latin typeface="Helvetica"/>
                <a:ea typeface="+mn-ea"/>
                <a:cs typeface="+mn-cs"/>
              </a:rPr>
              <a:t> data from </a:t>
            </a:r>
            <a:r>
              <a:rPr kumimoji="0" lang="en-US" sz="1400" i="0" u="none" strike="noStrike" kern="1200" cap="none" spc="0" normalizeH="0" baseline="0" noProof="0" err="1">
                <a:ln>
                  <a:noFill/>
                </a:ln>
                <a:solidFill>
                  <a:prstClr val="black">
                    <a:lumMod val="75000"/>
                    <a:lumOff val="25000"/>
                  </a:prstClr>
                </a:solidFill>
                <a:effectLst/>
                <a:uLnTx/>
                <a:uFillTx/>
                <a:latin typeface="Helvetica"/>
                <a:ea typeface="+mn-ea"/>
                <a:cs typeface="+mn-cs"/>
              </a:rPr>
              <a:t>Fis</a:t>
            </a:r>
            <a:r>
              <a:rPr kumimoji="0" lang="en-US" sz="1400" i="0" u="none" strike="noStrike" kern="1200" cap="none" spc="0" normalizeH="0" baseline="0" noProof="0">
                <a:ln>
                  <a:noFill/>
                </a:ln>
                <a:solidFill>
                  <a:prstClr val="black">
                    <a:lumMod val="75000"/>
                    <a:lumOff val="25000"/>
                  </a:prstClr>
                </a:solidFill>
                <a:effectLst/>
                <a:uLnTx/>
                <a:uFillTx/>
                <a:latin typeface="Helvetica"/>
                <a:ea typeface="+mn-ea"/>
                <a:cs typeface="+mn-cs"/>
              </a:rPr>
              <a:t> (</a:t>
            </a:r>
            <a:r>
              <a:rPr kumimoji="0" lang="en-US" sz="1400" b="1" i="0" u="none" strike="noStrike" kern="1200" cap="none" spc="0" normalizeH="0" baseline="0" noProof="0">
                <a:ln>
                  <a:noFill/>
                </a:ln>
                <a:solidFill>
                  <a:prstClr val="black">
                    <a:lumMod val="75000"/>
                    <a:lumOff val="25000"/>
                  </a:prstClr>
                </a:solidFill>
                <a:effectLst/>
                <a:uLnTx/>
                <a:uFillTx/>
                <a:latin typeface="Helvetica"/>
                <a:ea typeface="+mn-ea"/>
                <a:cs typeface="+mn-cs"/>
              </a:rPr>
              <a:t>aggregator</a:t>
            </a:r>
            <a:r>
              <a:rPr kumimoji="0" lang="en-US" sz="1400" i="0" u="none" strike="noStrike" kern="1200" cap="none" spc="0" normalizeH="0" baseline="0" noProof="0">
                <a:ln>
                  <a:noFill/>
                </a:ln>
                <a:solidFill>
                  <a:prstClr val="black">
                    <a:lumMod val="75000"/>
                    <a:lumOff val="25000"/>
                  </a:prstClr>
                </a:solidFill>
                <a:effectLst/>
                <a:uLnTx/>
                <a:uFillTx/>
                <a:latin typeface="Helvetica"/>
                <a:ea typeface="+mn-ea"/>
                <a:cs typeface="+mn-cs"/>
              </a:rPr>
              <a:t>)?</a:t>
            </a:r>
          </a:p>
          <a:p>
            <a:pPr marL="347472" indent="-347472" algn="l" rtl="0" eaLnBrk="1" latinLnBrk="0" hangingPunct="1">
              <a:spcBef>
                <a:spcPts val="500"/>
              </a:spcBef>
              <a:spcAft>
                <a:spcPts val="0"/>
              </a:spcAft>
              <a:buClrTx/>
              <a:buSzPts val="1600"/>
              <a:buFont typeface="+mj-lt"/>
              <a:buAutoNum type="arabicParenR"/>
            </a:pPr>
            <a:endParaRPr lang="en-US" sz="1400" kern="1200">
              <a:solidFill>
                <a:srgbClr val="203864"/>
              </a:solidFill>
              <a:effectLst/>
              <a:latin typeface="Helvetica" panose="020B0604020202020204" pitchFamily="34" charset="0"/>
              <a:ea typeface="+mn-ea"/>
              <a:cs typeface="+mn-cs"/>
            </a:endParaRPr>
          </a:p>
          <a:p>
            <a:pPr marL="347472" indent="-347472" algn="l" rtl="0" eaLnBrk="1" latinLnBrk="0" hangingPunct="1">
              <a:spcBef>
                <a:spcPts val="500"/>
              </a:spcBef>
              <a:spcAft>
                <a:spcPts val="0"/>
              </a:spcAft>
              <a:buClrTx/>
              <a:buSzPts val="1600"/>
              <a:buFont typeface="+mj-lt"/>
              <a:buAutoNum type="arabicParenR"/>
            </a:pPr>
            <a:r>
              <a:rPr lang="en-US" sz="1400" kern="1200">
                <a:solidFill>
                  <a:srgbClr val="203864"/>
                </a:solidFill>
                <a:effectLst/>
                <a:latin typeface="Helvetica" panose="020B0604020202020204" pitchFamily="34" charset="0"/>
                <a:ea typeface="+mn-ea"/>
                <a:cs typeface="+mn-cs"/>
              </a:rPr>
              <a:t>What </a:t>
            </a:r>
            <a:r>
              <a:rPr lang="en-US" sz="1400" b="1" kern="1200">
                <a:solidFill>
                  <a:srgbClr val="203864"/>
                </a:solidFill>
                <a:effectLst/>
                <a:latin typeface="Helvetica" panose="020B0604020202020204" pitchFamily="34" charset="0"/>
                <a:ea typeface="+mn-ea"/>
                <a:cs typeface="+mn-cs"/>
              </a:rPr>
              <a:t>standards</a:t>
            </a:r>
            <a:r>
              <a:rPr lang="en-US" sz="1400" kern="1200">
                <a:solidFill>
                  <a:srgbClr val="203864"/>
                </a:solidFill>
                <a:effectLst/>
                <a:latin typeface="Helvetica" panose="020B0604020202020204" pitchFamily="34" charset="0"/>
                <a:ea typeface="+mn-ea"/>
                <a:cs typeface="+mn-cs"/>
              </a:rPr>
              <a:t> should be required?</a:t>
            </a:r>
          </a:p>
          <a:p>
            <a:pPr marL="347472" indent="-347472" algn="l" rtl="0" eaLnBrk="1" latinLnBrk="0" hangingPunct="1">
              <a:spcBef>
                <a:spcPts val="500"/>
              </a:spcBef>
              <a:spcAft>
                <a:spcPts val="0"/>
              </a:spcAft>
              <a:buClrTx/>
              <a:buSzPts val="1600"/>
              <a:buFont typeface="+mj-lt"/>
              <a:buAutoNum type="arabicParenR"/>
            </a:pPr>
            <a:endParaRPr lang="en-US" sz="1400">
              <a:solidFill>
                <a:srgbClr val="203864"/>
              </a:solidFill>
              <a:latin typeface="Helvetica" panose="020B0604020202020204" pitchFamily="34" charset="0"/>
            </a:endParaRPr>
          </a:p>
          <a:p>
            <a:pPr marL="347472" indent="-347472" algn="l" rtl="0" eaLnBrk="1" latinLnBrk="0" hangingPunct="1">
              <a:spcBef>
                <a:spcPts val="500"/>
              </a:spcBef>
              <a:spcAft>
                <a:spcPts val="0"/>
              </a:spcAft>
              <a:buClrTx/>
              <a:buSzPts val="1600"/>
              <a:buFont typeface="+mj-lt"/>
              <a:buAutoNum type="arabicParenR"/>
            </a:pPr>
            <a:r>
              <a:rPr lang="en-US" sz="1400" kern="1200">
                <a:solidFill>
                  <a:srgbClr val="203864"/>
                </a:solidFill>
                <a:effectLst/>
                <a:latin typeface="Helvetica" panose="020B0604020202020204" pitchFamily="34" charset="0"/>
                <a:ea typeface="+mn-ea"/>
                <a:cs typeface="+mn-cs"/>
              </a:rPr>
              <a:t>What WMSME </a:t>
            </a:r>
            <a:r>
              <a:rPr lang="en-US" sz="1400" b="1" kern="1200">
                <a:solidFill>
                  <a:srgbClr val="203864"/>
                </a:solidFill>
                <a:effectLst/>
                <a:latin typeface="Helvetica" panose="020B0604020202020204" pitchFamily="34" charset="0"/>
                <a:ea typeface="+mn-ea"/>
                <a:cs typeface="+mn-cs"/>
              </a:rPr>
              <a:t>definitions</a:t>
            </a:r>
            <a:r>
              <a:rPr lang="en-US" sz="1400" kern="1200">
                <a:solidFill>
                  <a:srgbClr val="203864"/>
                </a:solidFill>
                <a:effectLst/>
                <a:latin typeface="Helvetica" panose="020B0604020202020204" pitchFamily="34" charset="0"/>
                <a:ea typeface="+mn-ea"/>
                <a:cs typeface="+mn-cs"/>
              </a:rPr>
              <a:t> should be used?</a:t>
            </a:r>
          </a:p>
          <a:p>
            <a:pPr marL="347472" indent="-347472" algn="l" rtl="0" eaLnBrk="1" latinLnBrk="0" hangingPunct="1">
              <a:spcBef>
                <a:spcPts val="500"/>
              </a:spcBef>
              <a:spcAft>
                <a:spcPts val="0"/>
              </a:spcAft>
              <a:buClrTx/>
              <a:buSzPts val="1600"/>
              <a:buFont typeface="+mj-lt"/>
              <a:buAutoNum type="arabicParenR"/>
            </a:pPr>
            <a:endParaRPr lang="en-US" sz="1400">
              <a:solidFill>
                <a:srgbClr val="203864"/>
              </a:solidFill>
              <a:latin typeface="Helvetica" panose="020B0604020202020204" pitchFamily="34" charset="0"/>
            </a:endParaRPr>
          </a:p>
          <a:p>
            <a:pPr marL="347472" indent="-347472" algn="l" rtl="0" eaLnBrk="1" latinLnBrk="0" hangingPunct="1">
              <a:spcBef>
                <a:spcPts val="500"/>
              </a:spcBef>
              <a:spcAft>
                <a:spcPts val="0"/>
              </a:spcAft>
              <a:buClrTx/>
              <a:buSzPts val="1600"/>
              <a:buFont typeface="+mj-lt"/>
              <a:buAutoNum type="arabicParenR"/>
            </a:pPr>
            <a:r>
              <a:rPr lang="en-US" sz="1400">
                <a:solidFill>
                  <a:srgbClr val="203864"/>
                </a:solidFill>
                <a:effectLst/>
                <a:latin typeface="Helvetica" panose="020B0604020202020204" pitchFamily="34" charset="0"/>
              </a:rPr>
              <a:t>Should </a:t>
            </a:r>
            <a:r>
              <a:rPr lang="en-US" sz="1400" b="1">
                <a:solidFill>
                  <a:srgbClr val="203864"/>
                </a:solidFill>
                <a:effectLst/>
                <a:latin typeface="Helvetica" panose="020B0604020202020204" pitchFamily="34" charset="0"/>
              </a:rPr>
              <a:t>country annual report</a:t>
            </a:r>
            <a:r>
              <a:rPr lang="en-US" sz="1400">
                <a:solidFill>
                  <a:srgbClr val="203864"/>
                </a:solidFill>
                <a:effectLst/>
                <a:latin typeface="Helvetica" panose="020B0604020202020204" pitchFamily="34" charset="0"/>
              </a:rPr>
              <a:t> be published? </a:t>
            </a:r>
            <a:endParaRPr lang="en-US" sz="1600">
              <a:effectLst/>
            </a:endParaRP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endParaRPr lang="en-US" sz="1500">
              <a:solidFill>
                <a:prstClr val="black">
                  <a:lumMod val="75000"/>
                  <a:lumOff val="25000"/>
                </a:prstClr>
              </a:solidFill>
              <a:latin typeface="Helvetica"/>
            </a:endParaRP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endParaRPr kumimoji="0" lang="en-US" sz="1500" i="0" u="none" strike="noStrike" kern="1200" cap="none" spc="0" normalizeH="0" baseline="0" noProof="0">
              <a:ln>
                <a:noFill/>
              </a:ln>
              <a:solidFill>
                <a:prstClr val="black">
                  <a:lumMod val="75000"/>
                  <a:lumOff val="25000"/>
                </a:prstClr>
              </a:solidFill>
              <a:effectLst/>
              <a:uLnTx/>
              <a:uFillTx/>
              <a:latin typeface="Helvetica"/>
              <a:ea typeface="+mn-ea"/>
              <a:cs typeface="+mn-cs"/>
            </a:endParaRP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endParaRPr kumimoji="0" lang="en-US" sz="1500" i="0" u="none" strike="noStrike" kern="1200" cap="none" spc="0" normalizeH="0" baseline="0" noProof="0">
              <a:ln>
                <a:noFill/>
              </a:ln>
              <a:solidFill>
                <a:prstClr val="black">
                  <a:lumMod val="75000"/>
                  <a:lumOff val="25000"/>
                </a:prstClr>
              </a:solidFill>
              <a:effectLst/>
              <a:uLnTx/>
              <a:uFillTx/>
              <a:latin typeface="Helvetica"/>
              <a:ea typeface="+mn-ea"/>
              <a:cs typeface="+mn-cs"/>
            </a:endParaRPr>
          </a:p>
        </p:txBody>
      </p:sp>
      <p:sp>
        <p:nvSpPr>
          <p:cNvPr id="31" name="TextBox 30">
            <a:extLst>
              <a:ext uri="{FF2B5EF4-FFF2-40B4-BE49-F238E27FC236}">
                <a16:creationId xmlns:a16="http://schemas.microsoft.com/office/drawing/2014/main" id="{709EB09B-C948-44B6-A1EB-36AEC4648E6E}"/>
              </a:ext>
            </a:extLst>
          </p:cNvPr>
          <p:cNvSpPr txBox="1"/>
          <p:nvPr/>
        </p:nvSpPr>
        <p:spPr>
          <a:xfrm>
            <a:off x="66033" y="1099607"/>
            <a:ext cx="609783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75000"/>
                    <a:lumOff val="25000"/>
                  </a:prstClr>
                </a:solidFill>
                <a:effectLst/>
                <a:uLnTx/>
                <a:uFillTx/>
                <a:latin typeface="Helvetica"/>
                <a:ea typeface="+mn-ea"/>
                <a:cs typeface="+mn-cs"/>
              </a:rPr>
              <a:t>Strategic questions</a:t>
            </a:r>
            <a:endParaRPr kumimoji="0" lang="en-US" sz="2000" b="0" i="0" u="none" strike="noStrike" kern="1200" cap="none" spc="0" normalizeH="0" baseline="0" noProof="0">
              <a:ln>
                <a:noFill/>
              </a:ln>
              <a:solidFill>
                <a:prstClr val="black">
                  <a:lumMod val="75000"/>
                  <a:lumOff val="25000"/>
                </a:prstClr>
              </a:solidFill>
              <a:effectLst/>
              <a:uLnTx/>
              <a:uFillTx/>
              <a:latin typeface="Helvetica"/>
              <a:ea typeface="+mn-ea"/>
              <a:cs typeface="+mn-cs"/>
            </a:endParaRPr>
          </a:p>
        </p:txBody>
      </p:sp>
      <p:sp>
        <p:nvSpPr>
          <p:cNvPr id="32" name="TextBox 31">
            <a:extLst>
              <a:ext uri="{FF2B5EF4-FFF2-40B4-BE49-F238E27FC236}">
                <a16:creationId xmlns:a16="http://schemas.microsoft.com/office/drawing/2014/main" id="{352769B0-4F5D-45F3-9F28-EE4877C75505}"/>
              </a:ext>
            </a:extLst>
          </p:cNvPr>
          <p:cNvSpPr txBox="1"/>
          <p:nvPr/>
        </p:nvSpPr>
        <p:spPr>
          <a:xfrm>
            <a:off x="5291058" y="1101572"/>
            <a:ext cx="6866623"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75000"/>
                    <a:lumOff val="25000"/>
                  </a:prstClr>
                </a:solidFill>
                <a:effectLst/>
                <a:uLnTx/>
                <a:uFillTx/>
                <a:latin typeface="Helvetica"/>
                <a:ea typeface="+mn-ea"/>
                <a:cs typeface="+mn-cs"/>
              </a:rPr>
              <a:t>Which options are best suited to the country context?</a:t>
            </a:r>
            <a:endParaRPr kumimoji="0" lang="en-US" sz="2000" b="0" i="0" u="none" strike="noStrike" kern="1200" cap="none" spc="0" normalizeH="0" baseline="0" noProof="0">
              <a:ln>
                <a:noFill/>
              </a:ln>
              <a:solidFill>
                <a:prstClr val="black">
                  <a:lumMod val="75000"/>
                  <a:lumOff val="25000"/>
                </a:prstClr>
              </a:solidFill>
              <a:effectLst/>
              <a:uLnTx/>
              <a:uFillTx/>
              <a:latin typeface="Helvetica"/>
              <a:ea typeface="+mn-ea"/>
              <a:cs typeface="+mn-cs"/>
            </a:endParaRPr>
          </a:p>
        </p:txBody>
      </p:sp>
      <p:sp>
        <p:nvSpPr>
          <p:cNvPr id="100" name="TextBox 99">
            <a:extLst>
              <a:ext uri="{FF2B5EF4-FFF2-40B4-BE49-F238E27FC236}">
                <a16:creationId xmlns:a16="http://schemas.microsoft.com/office/drawing/2014/main" id="{DEC64A35-5BBC-4F85-84A2-822F747F0AD7}"/>
              </a:ext>
            </a:extLst>
          </p:cNvPr>
          <p:cNvSpPr txBox="1"/>
          <p:nvPr/>
        </p:nvSpPr>
        <p:spPr>
          <a:xfrm>
            <a:off x="5513549" y="1652958"/>
            <a:ext cx="101282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8B3562"/>
                </a:solidFill>
                <a:effectLst/>
                <a:uLnTx/>
                <a:uFillTx/>
                <a:latin typeface="Helvetica"/>
                <a:ea typeface="+mn-ea"/>
                <a:cs typeface="+mn-cs"/>
              </a:rPr>
              <a:t>Banks</a:t>
            </a:r>
          </a:p>
        </p:txBody>
      </p:sp>
      <p:sp>
        <p:nvSpPr>
          <p:cNvPr id="102" name="TextBox 101">
            <a:extLst>
              <a:ext uri="{FF2B5EF4-FFF2-40B4-BE49-F238E27FC236}">
                <a16:creationId xmlns:a16="http://schemas.microsoft.com/office/drawing/2014/main" id="{93AC3C80-24E8-4582-A403-E73D62E3A6D0}"/>
              </a:ext>
            </a:extLst>
          </p:cNvPr>
          <p:cNvSpPr txBox="1"/>
          <p:nvPr/>
        </p:nvSpPr>
        <p:spPr>
          <a:xfrm>
            <a:off x="7070170" y="1674992"/>
            <a:ext cx="357053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err="1">
                <a:ln>
                  <a:noFill/>
                </a:ln>
                <a:solidFill>
                  <a:srgbClr val="8B3562"/>
                </a:solidFill>
                <a:effectLst/>
                <a:uLnTx/>
                <a:uFillTx/>
                <a:latin typeface="Helvetica"/>
                <a:ea typeface="+mn-ea"/>
                <a:cs typeface="+mn-cs"/>
              </a:rPr>
              <a:t>FinTechs</a:t>
            </a:r>
            <a:r>
              <a:rPr kumimoji="0" lang="en-US" sz="1100" b="1" i="0" u="none" strike="noStrike" kern="1200" cap="none" spc="0" normalizeH="0" baseline="0" noProof="0">
                <a:ln>
                  <a:noFill/>
                </a:ln>
                <a:solidFill>
                  <a:srgbClr val="8B3562"/>
                </a:solidFill>
                <a:effectLst/>
                <a:uLnTx/>
                <a:uFillTx/>
                <a:latin typeface="Helvetica"/>
                <a:ea typeface="+mn-ea"/>
                <a:cs typeface="+mn-cs"/>
              </a:rPr>
              <a:t>	 	                 MFIs</a:t>
            </a:r>
          </a:p>
        </p:txBody>
      </p:sp>
      <p:sp>
        <p:nvSpPr>
          <p:cNvPr id="103" name="TextBox 102">
            <a:extLst>
              <a:ext uri="{FF2B5EF4-FFF2-40B4-BE49-F238E27FC236}">
                <a16:creationId xmlns:a16="http://schemas.microsoft.com/office/drawing/2014/main" id="{93DF707D-928F-4685-B596-E1CD3BA889F5}"/>
              </a:ext>
            </a:extLst>
          </p:cNvPr>
          <p:cNvSpPr txBox="1"/>
          <p:nvPr/>
        </p:nvSpPr>
        <p:spPr>
          <a:xfrm>
            <a:off x="10607656" y="1640061"/>
            <a:ext cx="1517658"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8B3562"/>
                </a:solidFill>
                <a:effectLst/>
                <a:uLnTx/>
                <a:uFillTx/>
                <a:latin typeface="Helvetica"/>
                <a:ea typeface="+mn-ea"/>
                <a:cs typeface="+mn-cs"/>
              </a:rPr>
              <a:t>Equity providers</a:t>
            </a:r>
          </a:p>
        </p:txBody>
      </p:sp>
      <p:sp>
        <p:nvSpPr>
          <p:cNvPr id="105" name="TextBox 104">
            <a:extLst>
              <a:ext uri="{FF2B5EF4-FFF2-40B4-BE49-F238E27FC236}">
                <a16:creationId xmlns:a16="http://schemas.microsoft.com/office/drawing/2014/main" id="{81C70C63-5FDB-4170-A4A8-E00DD7C0EAD6}"/>
              </a:ext>
            </a:extLst>
          </p:cNvPr>
          <p:cNvSpPr txBox="1"/>
          <p:nvPr/>
        </p:nvSpPr>
        <p:spPr>
          <a:xfrm>
            <a:off x="5436429" y="3656056"/>
            <a:ext cx="221145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8B3562"/>
                </a:solidFill>
                <a:effectLst/>
                <a:uLnTx/>
                <a:uFillTx/>
                <a:latin typeface="Helvetica"/>
                <a:ea typeface="+mn-ea"/>
                <a:cs typeface="+mn-cs"/>
              </a:rPr>
              <a:t>Encourage Participation</a:t>
            </a:r>
          </a:p>
        </p:txBody>
      </p:sp>
      <p:sp>
        <p:nvSpPr>
          <p:cNvPr id="107" name="TextBox 106">
            <a:extLst>
              <a:ext uri="{FF2B5EF4-FFF2-40B4-BE49-F238E27FC236}">
                <a16:creationId xmlns:a16="http://schemas.microsoft.com/office/drawing/2014/main" id="{8A887C37-381E-4900-80FE-8D99EDECE4CD}"/>
              </a:ext>
            </a:extLst>
          </p:cNvPr>
          <p:cNvSpPr txBox="1"/>
          <p:nvPr/>
        </p:nvSpPr>
        <p:spPr>
          <a:xfrm>
            <a:off x="7377805" y="3613023"/>
            <a:ext cx="268280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8B3562"/>
                </a:solidFill>
                <a:latin typeface="Helvetica"/>
              </a:rPr>
              <a:t>Create incentives</a:t>
            </a:r>
          </a:p>
        </p:txBody>
      </p:sp>
      <p:sp>
        <p:nvSpPr>
          <p:cNvPr id="108" name="TextBox 107">
            <a:extLst>
              <a:ext uri="{FF2B5EF4-FFF2-40B4-BE49-F238E27FC236}">
                <a16:creationId xmlns:a16="http://schemas.microsoft.com/office/drawing/2014/main" id="{AF811CD9-C626-4AEA-8F11-C145163F2CE4}"/>
              </a:ext>
            </a:extLst>
          </p:cNvPr>
          <p:cNvSpPr txBox="1"/>
          <p:nvPr/>
        </p:nvSpPr>
        <p:spPr>
          <a:xfrm>
            <a:off x="10385138" y="3588074"/>
            <a:ext cx="1740176"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8B3562"/>
                </a:solidFill>
                <a:effectLst/>
                <a:uLnTx/>
                <a:uFillTx/>
                <a:latin typeface="Helvetica"/>
                <a:ea typeface="+mn-ea"/>
                <a:cs typeface="+mn-cs"/>
              </a:rPr>
              <a:t>Align Regulatory Reporting</a:t>
            </a:r>
          </a:p>
        </p:txBody>
      </p:sp>
      <p:sp>
        <p:nvSpPr>
          <p:cNvPr id="48" name="TextBox 47">
            <a:extLst>
              <a:ext uri="{FF2B5EF4-FFF2-40B4-BE49-F238E27FC236}">
                <a16:creationId xmlns:a16="http://schemas.microsoft.com/office/drawing/2014/main" id="{4DCACF04-6C49-F07C-D796-0ACFE5F55BD0}"/>
              </a:ext>
            </a:extLst>
          </p:cNvPr>
          <p:cNvSpPr txBox="1"/>
          <p:nvPr/>
        </p:nvSpPr>
        <p:spPr>
          <a:xfrm>
            <a:off x="11340171" y="2960528"/>
            <a:ext cx="101282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8B3562"/>
                </a:solidFill>
                <a:effectLst/>
                <a:uLnTx/>
                <a:uFillTx/>
                <a:latin typeface="Helvetica"/>
                <a:ea typeface="+mn-ea"/>
                <a:cs typeface="+mn-cs"/>
              </a:rPr>
              <a:t>Regulator </a:t>
            </a:r>
          </a:p>
        </p:txBody>
      </p:sp>
      <p:sp>
        <p:nvSpPr>
          <p:cNvPr id="72" name="TextBox 71">
            <a:extLst>
              <a:ext uri="{FF2B5EF4-FFF2-40B4-BE49-F238E27FC236}">
                <a16:creationId xmlns:a16="http://schemas.microsoft.com/office/drawing/2014/main" id="{6187AB6A-9C01-4BF4-A85B-E54BF0186294}"/>
              </a:ext>
            </a:extLst>
          </p:cNvPr>
          <p:cNvSpPr txBox="1"/>
          <p:nvPr/>
        </p:nvSpPr>
        <p:spPr>
          <a:xfrm>
            <a:off x="7873106" y="2962864"/>
            <a:ext cx="133355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
        <p:nvSpPr>
          <p:cNvPr id="73" name="TextBox 72">
            <a:extLst>
              <a:ext uri="{FF2B5EF4-FFF2-40B4-BE49-F238E27FC236}">
                <a16:creationId xmlns:a16="http://schemas.microsoft.com/office/drawing/2014/main" id="{D5C51777-21BF-4447-BA3B-E65076ADAE79}"/>
              </a:ext>
            </a:extLst>
          </p:cNvPr>
          <p:cNvSpPr txBox="1"/>
          <p:nvPr/>
        </p:nvSpPr>
        <p:spPr>
          <a:xfrm>
            <a:off x="5290034" y="2849146"/>
            <a:ext cx="1012826"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8B3562"/>
                </a:solidFill>
                <a:effectLst/>
                <a:uLnTx/>
                <a:uFillTx/>
                <a:latin typeface="Helvetica"/>
                <a:ea typeface="+mn-ea"/>
                <a:cs typeface="+mn-cs"/>
              </a:rPr>
              <a:t>Select Private FIs</a:t>
            </a:r>
          </a:p>
        </p:txBody>
      </p:sp>
      <p:sp>
        <p:nvSpPr>
          <p:cNvPr id="65" name="TextBox 64">
            <a:extLst>
              <a:ext uri="{FF2B5EF4-FFF2-40B4-BE49-F238E27FC236}">
                <a16:creationId xmlns:a16="http://schemas.microsoft.com/office/drawing/2014/main" id="{05C07B03-925A-42A3-9107-B56AD8676605}"/>
              </a:ext>
            </a:extLst>
          </p:cNvPr>
          <p:cNvSpPr txBox="1"/>
          <p:nvPr/>
        </p:nvSpPr>
        <p:spPr>
          <a:xfrm>
            <a:off x="9425420" y="2966370"/>
            <a:ext cx="148501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8B3562"/>
                </a:solidFill>
                <a:effectLst/>
                <a:uLnTx/>
                <a:uFillTx/>
                <a:latin typeface="Helvetica"/>
                <a:ea typeface="+mn-ea"/>
                <a:cs typeface="+mn-cs"/>
              </a:rPr>
              <a:t>Other Public Body</a:t>
            </a:r>
          </a:p>
        </p:txBody>
      </p:sp>
      <p:sp>
        <p:nvSpPr>
          <p:cNvPr id="66" name="TextBox 65">
            <a:extLst>
              <a:ext uri="{FF2B5EF4-FFF2-40B4-BE49-F238E27FC236}">
                <a16:creationId xmlns:a16="http://schemas.microsoft.com/office/drawing/2014/main" id="{E20FE082-FDA0-45C6-96E1-990DA1EB4FEF}"/>
              </a:ext>
            </a:extLst>
          </p:cNvPr>
          <p:cNvSpPr txBox="1"/>
          <p:nvPr/>
        </p:nvSpPr>
        <p:spPr>
          <a:xfrm>
            <a:off x="6782301" y="2947249"/>
            <a:ext cx="1840605"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8B3562"/>
                </a:solidFill>
                <a:effectLst/>
                <a:uLnTx/>
                <a:uFillTx/>
                <a:latin typeface="Helvetica"/>
                <a:ea typeface="+mn-ea"/>
                <a:cs typeface="+mn-cs"/>
              </a:rPr>
              <a:t>Industry Associations</a:t>
            </a:r>
          </a:p>
        </p:txBody>
      </p:sp>
      <p:sp>
        <p:nvSpPr>
          <p:cNvPr id="18" name="TextBox 17">
            <a:extLst>
              <a:ext uri="{FF2B5EF4-FFF2-40B4-BE49-F238E27FC236}">
                <a16:creationId xmlns:a16="http://schemas.microsoft.com/office/drawing/2014/main" id="{554723DC-DEFA-97CD-3CF7-5E8A4FE1E743}"/>
              </a:ext>
            </a:extLst>
          </p:cNvPr>
          <p:cNvSpPr txBox="1"/>
          <p:nvPr/>
        </p:nvSpPr>
        <p:spPr>
          <a:xfrm>
            <a:off x="5436757" y="4267887"/>
            <a:ext cx="101282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8B3562"/>
                </a:solidFill>
                <a:effectLst/>
                <a:uLnTx/>
                <a:uFillTx/>
                <a:latin typeface="Helvetica"/>
                <a:ea typeface="+mn-ea"/>
                <a:cs typeface="+mn-cs"/>
              </a:rPr>
              <a:t>Regulator </a:t>
            </a:r>
          </a:p>
        </p:txBody>
      </p:sp>
      <p:sp>
        <p:nvSpPr>
          <p:cNvPr id="19" name="TextBox 18">
            <a:extLst>
              <a:ext uri="{FF2B5EF4-FFF2-40B4-BE49-F238E27FC236}">
                <a16:creationId xmlns:a16="http://schemas.microsoft.com/office/drawing/2014/main" id="{B004660E-21F5-BCDE-15E3-EA53DE5FB51D}"/>
              </a:ext>
            </a:extLst>
          </p:cNvPr>
          <p:cNvSpPr txBox="1"/>
          <p:nvPr/>
        </p:nvSpPr>
        <p:spPr>
          <a:xfrm>
            <a:off x="10554701" y="4243973"/>
            <a:ext cx="1570941"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8B3562"/>
                </a:solidFill>
                <a:effectLst/>
                <a:uLnTx/>
                <a:uFillTx/>
                <a:latin typeface="Helvetica"/>
                <a:ea typeface="+mn-ea"/>
                <a:cs typeface="+mn-cs"/>
              </a:rPr>
              <a:t>Private Industry Association</a:t>
            </a:r>
          </a:p>
        </p:txBody>
      </p:sp>
      <p:sp>
        <p:nvSpPr>
          <p:cNvPr id="20" name="TextBox 19">
            <a:extLst>
              <a:ext uri="{FF2B5EF4-FFF2-40B4-BE49-F238E27FC236}">
                <a16:creationId xmlns:a16="http://schemas.microsoft.com/office/drawing/2014/main" id="{95B17DC6-2969-F202-9444-83C617A2E35E}"/>
              </a:ext>
            </a:extLst>
          </p:cNvPr>
          <p:cNvSpPr txBox="1"/>
          <p:nvPr/>
        </p:nvSpPr>
        <p:spPr>
          <a:xfrm>
            <a:off x="7647888" y="4273225"/>
            <a:ext cx="1596760"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8B3562"/>
                </a:solidFill>
                <a:effectLst/>
                <a:uLnTx/>
                <a:uFillTx/>
                <a:latin typeface="Helvetica"/>
                <a:ea typeface="+mn-ea"/>
                <a:cs typeface="+mn-cs"/>
              </a:rPr>
              <a:t>Public non-</a:t>
            </a:r>
            <a:r>
              <a:rPr kumimoji="0" lang="en-US" sz="1100" b="1" i="0" u="none" strike="noStrike" kern="1200" cap="none" spc="0" normalizeH="0" baseline="0" noProof="0" err="1">
                <a:ln>
                  <a:noFill/>
                </a:ln>
                <a:solidFill>
                  <a:srgbClr val="8B3562"/>
                </a:solidFill>
                <a:effectLst/>
                <a:uLnTx/>
                <a:uFillTx/>
                <a:latin typeface="Helvetica"/>
                <a:ea typeface="+mn-ea"/>
                <a:cs typeface="+mn-cs"/>
              </a:rPr>
              <a:t>regu</a:t>
            </a:r>
            <a:r>
              <a:rPr lang="en-US" sz="1100" b="1" err="1">
                <a:solidFill>
                  <a:srgbClr val="8B3562"/>
                </a:solidFill>
                <a:latin typeface="Helvetica"/>
              </a:rPr>
              <a:t>latory</a:t>
            </a:r>
            <a:r>
              <a:rPr lang="en-US" sz="1100" b="1">
                <a:solidFill>
                  <a:srgbClr val="8B3562"/>
                </a:solidFill>
                <a:latin typeface="Helvetica"/>
              </a:rPr>
              <a:t> body</a:t>
            </a: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
        <p:nvSpPr>
          <p:cNvPr id="30" name="TextBox 29">
            <a:extLst>
              <a:ext uri="{FF2B5EF4-FFF2-40B4-BE49-F238E27FC236}">
                <a16:creationId xmlns:a16="http://schemas.microsoft.com/office/drawing/2014/main" id="{75606D9B-ED79-F3BC-BBBB-FDAB7E916D70}"/>
              </a:ext>
            </a:extLst>
          </p:cNvPr>
          <p:cNvSpPr txBox="1"/>
          <p:nvPr/>
        </p:nvSpPr>
        <p:spPr>
          <a:xfrm>
            <a:off x="5445936" y="4882990"/>
            <a:ext cx="101282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8B3562"/>
                </a:solidFill>
                <a:effectLst/>
                <a:uLnTx/>
                <a:uFillTx/>
                <a:latin typeface="Helvetica"/>
                <a:ea typeface="+mn-ea"/>
                <a:cs typeface="+mn-cs"/>
              </a:rPr>
              <a:t>Regulator </a:t>
            </a:r>
          </a:p>
        </p:txBody>
      </p:sp>
      <p:sp>
        <p:nvSpPr>
          <p:cNvPr id="34" name="TextBox 33">
            <a:extLst>
              <a:ext uri="{FF2B5EF4-FFF2-40B4-BE49-F238E27FC236}">
                <a16:creationId xmlns:a16="http://schemas.microsoft.com/office/drawing/2014/main" id="{65C496E9-B39D-EEB6-5AC3-8B36EC1CB28A}"/>
              </a:ext>
            </a:extLst>
          </p:cNvPr>
          <p:cNvSpPr txBox="1"/>
          <p:nvPr/>
        </p:nvSpPr>
        <p:spPr>
          <a:xfrm>
            <a:off x="10563880" y="4870093"/>
            <a:ext cx="1570941"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8B3562"/>
                </a:solidFill>
                <a:effectLst/>
                <a:uLnTx/>
                <a:uFillTx/>
                <a:latin typeface="Helvetica"/>
                <a:ea typeface="+mn-ea"/>
                <a:cs typeface="+mn-cs"/>
              </a:rPr>
              <a:t>Private Industry Association</a:t>
            </a:r>
          </a:p>
        </p:txBody>
      </p:sp>
      <p:sp>
        <p:nvSpPr>
          <p:cNvPr id="35" name="TextBox 34">
            <a:extLst>
              <a:ext uri="{FF2B5EF4-FFF2-40B4-BE49-F238E27FC236}">
                <a16:creationId xmlns:a16="http://schemas.microsoft.com/office/drawing/2014/main" id="{73901C1C-FCAB-04F5-971B-DFE006AA6E4B}"/>
              </a:ext>
            </a:extLst>
          </p:cNvPr>
          <p:cNvSpPr txBox="1"/>
          <p:nvPr/>
        </p:nvSpPr>
        <p:spPr>
          <a:xfrm>
            <a:off x="7377805" y="4899345"/>
            <a:ext cx="1876022"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8B3562"/>
                </a:solidFill>
                <a:effectLst/>
                <a:uLnTx/>
                <a:uFillTx/>
                <a:latin typeface="Helvetica"/>
                <a:ea typeface="+mn-ea"/>
                <a:cs typeface="+mn-cs"/>
              </a:rPr>
              <a:t>Public non-</a:t>
            </a:r>
            <a:r>
              <a:rPr kumimoji="0" lang="en-US" sz="1100" b="1" i="0" u="none" strike="noStrike" kern="1200" cap="none" spc="0" normalizeH="0" baseline="0" noProof="0" err="1">
                <a:ln>
                  <a:noFill/>
                </a:ln>
                <a:solidFill>
                  <a:srgbClr val="8B3562"/>
                </a:solidFill>
                <a:effectLst/>
                <a:uLnTx/>
                <a:uFillTx/>
                <a:latin typeface="Helvetica"/>
                <a:ea typeface="+mn-ea"/>
                <a:cs typeface="+mn-cs"/>
              </a:rPr>
              <a:t>regu</a:t>
            </a:r>
            <a:r>
              <a:rPr lang="en-US" sz="1100" b="1" err="1">
                <a:solidFill>
                  <a:srgbClr val="8B3562"/>
                </a:solidFill>
                <a:latin typeface="Helvetica"/>
              </a:rPr>
              <a:t>latory</a:t>
            </a:r>
            <a:r>
              <a:rPr lang="en-US" sz="1100" b="1">
                <a:solidFill>
                  <a:srgbClr val="8B3562"/>
                </a:solidFill>
                <a:latin typeface="Helvetica"/>
              </a:rPr>
              <a:t> body</a:t>
            </a: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
        <p:nvSpPr>
          <p:cNvPr id="42" name="TextBox 41">
            <a:extLst>
              <a:ext uri="{FF2B5EF4-FFF2-40B4-BE49-F238E27FC236}">
                <a16:creationId xmlns:a16="http://schemas.microsoft.com/office/drawing/2014/main" id="{6416F55B-D5B1-589E-C982-45DD06BD7330}"/>
              </a:ext>
            </a:extLst>
          </p:cNvPr>
          <p:cNvSpPr txBox="1"/>
          <p:nvPr/>
        </p:nvSpPr>
        <p:spPr>
          <a:xfrm>
            <a:off x="5436430" y="2247352"/>
            <a:ext cx="1320382" cy="261610"/>
          </a:xfrm>
          <a:prstGeom prst="rect">
            <a:avLst/>
          </a:prstGeom>
          <a:noFill/>
        </p:spPr>
        <p:txBody>
          <a:bodyPr wrap="square" rtlCol="0">
            <a:spAutoFit/>
          </a:bodyPr>
          <a:lstStyle/>
          <a:p>
            <a:r>
              <a:rPr lang="en-US" sz="1100" b="1">
                <a:solidFill>
                  <a:srgbClr val="8B3562"/>
                </a:solidFill>
              </a:rPr>
              <a:t>Recognition </a:t>
            </a:r>
          </a:p>
        </p:txBody>
      </p:sp>
      <p:sp>
        <p:nvSpPr>
          <p:cNvPr id="44" name="TextBox 43">
            <a:extLst>
              <a:ext uri="{FF2B5EF4-FFF2-40B4-BE49-F238E27FC236}">
                <a16:creationId xmlns:a16="http://schemas.microsoft.com/office/drawing/2014/main" id="{907D4F36-9763-1A4D-EC94-1D11EBB717B6}"/>
              </a:ext>
            </a:extLst>
          </p:cNvPr>
          <p:cNvSpPr txBox="1"/>
          <p:nvPr/>
        </p:nvSpPr>
        <p:spPr>
          <a:xfrm>
            <a:off x="6262709" y="2247396"/>
            <a:ext cx="2382252" cy="261610"/>
          </a:xfrm>
          <a:prstGeom prst="rect">
            <a:avLst/>
          </a:prstGeom>
          <a:noFill/>
        </p:spPr>
        <p:txBody>
          <a:bodyPr wrap="square" rtlCol="0">
            <a:spAutoFit/>
          </a:bodyPr>
          <a:lstStyle/>
          <a:p>
            <a:pPr algn="ctr"/>
            <a:r>
              <a:rPr lang="en-US" sz="1100" b="1">
                <a:solidFill>
                  <a:srgbClr val="8B3562"/>
                </a:solidFill>
              </a:rPr>
              <a:t>+ Knowledge Sharing</a:t>
            </a:r>
          </a:p>
        </p:txBody>
      </p:sp>
      <p:sp>
        <p:nvSpPr>
          <p:cNvPr id="45" name="TextBox 44">
            <a:extLst>
              <a:ext uri="{FF2B5EF4-FFF2-40B4-BE49-F238E27FC236}">
                <a16:creationId xmlns:a16="http://schemas.microsoft.com/office/drawing/2014/main" id="{7A0361E9-4DBC-9647-8B3A-90BA074348EB}"/>
              </a:ext>
            </a:extLst>
          </p:cNvPr>
          <p:cNvSpPr txBox="1"/>
          <p:nvPr/>
        </p:nvSpPr>
        <p:spPr>
          <a:xfrm>
            <a:off x="8104158" y="2259921"/>
            <a:ext cx="2280980" cy="261610"/>
          </a:xfrm>
          <a:prstGeom prst="rect">
            <a:avLst/>
          </a:prstGeom>
          <a:noFill/>
        </p:spPr>
        <p:txBody>
          <a:bodyPr wrap="square" rtlCol="0">
            <a:spAutoFit/>
          </a:bodyPr>
          <a:lstStyle/>
          <a:p>
            <a:pPr algn="r"/>
            <a:r>
              <a:rPr lang="en-US" sz="1100" b="1">
                <a:solidFill>
                  <a:srgbClr val="8B3562"/>
                </a:solidFill>
              </a:rPr>
              <a:t>+ Technical Assistance</a:t>
            </a:r>
          </a:p>
        </p:txBody>
      </p:sp>
      <p:sp>
        <p:nvSpPr>
          <p:cNvPr id="47" name="TextBox 46">
            <a:extLst>
              <a:ext uri="{FF2B5EF4-FFF2-40B4-BE49-F238E27FC236}">
                <a16:creationId xmlns:a16="http://schemas.microsoft.com/office/drawing/2014/main" id="{4A857E80-E1D3-D426-8064-49B3A03174BA}"/>
              </a:ext>
            </a:extLst>
          </p:cNvPr>
          <p:cNvSpPr txBox="1"/>
          <p:nvPr/>
        </p:nvSpPr>
        <p:spPr>
          <a:xfrm>
            <a:off x="9844334" y="2253212"/>
            <a:ext cx="2280980" cy="261610"/>
          </a:xfrm>
          <a:prstGeom prst="rect">
            <a:avLst/>
          </a:prstGeom>
          <a:noFill/>
        </p:spPr>
        <p:txBody>
          <a:bodyPr wrap="square" rtlCol="0">
            <a:spAutoFit/>
          </a:bodyPr>
          <a:lstStyle/>
          <a:p>
            <a:pPr algn="r"/>
            <a:r>
              <a:rPr lang="en-US" sz="1100" b="1">
                <a:solidFill>
                  <a:srgbClr val="8B3562"/>
                </a:solidFill>
              </a:rPr>
              <a:t>+ Access to Funding</a:t>
            </a:r>
          </a:p>
        </p:txBody>
      </p:sp>
      <p:sp>
        <p:nvSpPr>
          <p:cNvPr id="51" name="TextBox 50">
            <a:extLst>
              <a:ext uri="{FF2B5EF4-FFF2-40B4-BE49-F238E27FC236}">
                <a16:creationId xmlns:a16="http://schemas.microsoft.com/office/drawing/2014/main" id="{6D8151A9-8AFD-9E51-7C2C-25310F2AECB8}"/>
              </a:ext>
            </a:extLst>
          </p:cNvPr>
          <p:cNvSpPr txBox="1"/>
          <p:nvPr/>
        </p:nvSpPr>
        <p:spPr>
          <a:xfrm>
            <a:off x="5477149" y="5409964"/>
            <a:ext cx="190065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8B3562"/>
                </a:solidFill>
                <a:effectLst/>
                <a:uLnTx/>
                <a:uFillTx/>
                <a:latin typeface="Helvetica"/>
                <a:ea typeface="+mn-ea"/>
                <a:cs typeface="+mn-cs"/>
              </a:rPr>
              <a:t>Minimum Requirements</a:t>
            </a:r>
          </a:p>
        </p:txBody>
      </p:sp>
      <p:sp>
        <p:nvSpPr>
          <p:cNvPr id="56" name="TextBox 55">
            <a:extLst>
              <a:ext uri="{FF2B5EF4-FFF2-40B4-BE49-F238E27FC236}">
                <a16:creationId xmlns:a16="http://schemas.microsoft.com/office/drawing/2014/main" id="{57B98CA0-FAAD-33E5-318A-ED6924988C36}"/>
              </a:ext>
            </a:extLst>
          </p:cNvPr>
          <p:cNvSpPr txBox="1"/>
          <p:nvPr/>
        </p:nvSpPr>
        <p:spPr>
          <a:xfrm>
            <a:off x="5464293" y="5881855"/>
            <a:ext cx="178928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8B3562"/>
                </a:solidFill>
                <a:effectLst/>
                <a:uLnTx/>
                <a:uFillTx/>
                <a:latin typeface="Helvetica"/>
                <a:ea typeface="+mn-ea"/>
                <a:cs typeface="+mn-cs"/>
              </a:rPr>
              <a:t>FIs own definition</a:t>
            </a:r>
          </a:p>
        </p:txBody>
      </p:sp>
      <p:sp>
        <p:nvSpPr>
          <p:cNvPr id="58" name="TextBox 57">
            <a:extLst>
              <a:ext uri="{FF2B5EF4-FFF2-40B4-BE49-F238E27FC236}">
                <a16:creationId xmlns:a16="http://schemas.microsoft.com/office/drawing/2014/main" id="{FB9ECD95-D27C-38C1-5C0F-4DF6A2715627}"/>
              </a:ext>
            </a:extLst>
          </p:cNvPr>
          <p:cNvSpPr txBox="1"/>
          <p:nvPr/>
        </p:nvSpPr>
        <p:spPr>
          <a:xfrm>
            <a:off x="9926198" y="5868958"/>
            <a:ext cx="227104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err="1">
                <a:ln>
                  <a:noFill/>
                </a:ln>
                <a:solidFill>
                  <a:srgbClr val="8B3562"/>
                </a:solidFill>
                <a:effectLst/>
                <a:uLnTx/>
                <a:uFillTx/>
                <a:latin typeface="Helvetica"/>
                <a:ea typeface="+mn-ea"/>
                <a:cs typeface="+mn-cs"/>
              </a:rPr>
              <a:t>Harmo</a:t>
            </a:r>
            <a:r>
              <a:rPr lang="en-US" sz="1100" b="1" err="1">
                <a:solidFill>
                  <a:srgbClr val="8B3562"/>
                </a:solidFill>
                <a:latin typeface="Helvetica"/>
              </a:rPr>
              <a:t>nized</a:t>
            </a:r>
            <a:r>
              <a:rPr lang="en-US" sz="1100" b="1">
                <a:solidFill>
                  <a:srgbClr val="8B3562"/>
                </a:solidFill>
                <a:latin typeface="Helvetica"/>
              </a:rPr>
              <a:t> w/ Global </a:t>
            </a:r>
            <a:r>
              <a:rPr lang="en-US" sz="1100" b="1" err="1">
                <a:solidFill>
                  <a:srgbClr val="8B3562"/>
                </a:solidFill>
                <a:latin typeface="Helvetica"/>
              </a:rPr>
              <a:t>Stds</a:t>
            </a:r>
            <a:r>
              <a:rPr lang="en-US" sz="1100" b="1">
                <a:solidFill>
                  <a:srgbClr val="8B3562"/>
                </a:solidFill>
                <a:latin typeface="Helvetica"/>
              </a:rPr>
              <a:t>.</a:t>
            </a: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
        <p:nvSpPr>
          <p:cNvPr id="62" name="TextBox 61">
            <a:extLst>
              <a:ext uri="{FF2B5EF4-FFF2-40B4-BE49-F238E27FC236}">
                <a16:creationId xmlns:a16="http://schemas.microsoft.com/office/drawing/2014/main" id="{9061CD82-A298-888E-621D-6D49D462A892}"/>
              </a:ext>
            </a:extLst>
          </p:cNvPr>
          <p:cNvSpPr txBox="1"/>
          <p:nvPr/>
        </p:nvSpPr>
        <p:spPr>
          <a:xfrm>
            <a:off x="7814807" y="5898210"/>
            <a:ext cx="1876022"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8B3562"/>
                </a:solidFill>
                <a:effectLst/>
                <a:uLnTx/>
                <a:uFillTx/>
                <a:latin typeface="Helvetica"/>
                <a:ea typeface="+mn-ea"/>
                <a:cs typeface="+mn-cs"/>
              </a:rPr>
              <a:t>National Definition</a:t>
            </a:r>
          </a:p>
        </p:txBody>
      </p:sp>
      <p:cxnSp>
        <p:nvCxnSpPr>
          <p:cNvPr id="101" name="Straight Connector 100">
            <a:extLst>
              <a:ext uri="{FF2B5EF4-FFF2-40B4-BE49-F238E27FC236}">
                <a16:creationId xmlns:a16="http://schemas.microsoft.com/office/drawing/2014/main" id="{6418F6BF-1E60-49E7-A903-727E790798F6}"/>
              </a:ext>
            </a:extLst>
          </p:cNvPr>
          <p:cNvCxnSpPr>
            <a:cxnSpLocks/>
          </p:cNvCxnSpPr>
          <p:nvPr/>
        </p:nvCxnSpPr>
        <p:spPr>
          <a:xfrm flipV="1">
            <a:off x="5480674" y="1619854"/>
            <a:ext cx="6492240" cy="110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Diamond 58">
            <a:extLst>
              <a:ext uri="{FF2B5EF4-FFF2-40B4-BE49-F238E27FC236}">
                <a16:creationId xmlns:a16="http://schemas.microsoft.com/office/drawing/2014/main" id="{D0EBF4BA-2AE9-4041-BB04-F0BAC18F8A52}"/>
              </a:ext>
            </a:extLst>
          </p:cNvPr>
          <p:cNvSpPr/>
          <p:nvPr/>
        </p:nvSpPr>
        <p:spPr>
          <a:xfrm>
            <a:off x="7542228" y="1540988"/>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
        <p:nvSpPr>
          <p:cNvPr id="9" name="Diamond 8">
            <a:extLst>
              <a:ext uri="{FF2B5EF4-FFF2-40B4-BE49-F238E27FC236}">
                <a16:creationId xmlns:a16="http://schemas.microsoft.com/office/drawing/2014/main" id="{E8CAFF80-825A-7F55-35C7-41F199C2C7A2}"/>
              </a:ext>
            </a:extLst>
          </p:cNvPr>
          <p:cNvSpPr/>
          <p:nvPr/>
        </p:nvSpPr>
        <p:spPr>
          <a:xfrm>
            <a:off x="10069145" y="1535906"/>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
        <p:nvSpPr>
          <p:cNvPr id="13" name="Diamond 12">
            <a:extLst>
              <a:ext uri="{FF2B5EF4-FFF2-40B4-BE49-F238E27FC236}">
                <a16:creationId xmlns:a16="http://schemas.microsoft.com/office/drawing/2014/main" id="{FFC3104A-41C3-B959-DE89-41F99D102F6A}"/>
              </a:ext>
            </a:extLst>
          </p:cNvPr>
          <p:cNvSpPr/>
          <p:nvPr/>
        </p:nvSpPr>
        <p:spPr>
          <a:xfrm>
            <a:off x="11849530" y="1521230"/>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
        <p:nvSpPr>
          <p:cNvPr id="21" name="Diamond 20">
            <a:extLst>
              <a:ext uri="{FF2B5EF4-FFF2-40B4-BE49-F238E27FC236}">
                <a16:creationId xmlns:a16="http://schemas.microsoft.com/office/drawing/2014/main" id="{4B632882-61AB-EDF4-FCA8-97B9D4E35FC4}"/>
              </a:ext>
            </a:extLst>
          </p:cNvPr>
          <p:cNvSpPr/>
          <p:nvPr/>
        </p:nvSpPr>
        <p:spPr>
          <a:xfrm>
            <a:off x="5472892" y="1529743"/>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cxnSp>
        <p:nvCxnSpPr>
          <p:cNvPr id="24" name="Straight Connector 23">
            <a:extLst>
              <a:ext uri="{FF2B5EF4-FFF2-40B4-BE49-F238E27FC236}">
                <a16:creationId xmlns:a16="http://schemas.microsoft.com/office/drawing/2014/main" id="{C9647CB8-7F25-35EA-78BA-5155391011C8}"/>
              </a:ext>
            </a:extLst>
          </p:cNvPr>
          <p:cNvCxnSpPr>
            <a:cxnSpLocks/>
          </p:cNvCxnSpPr>
          <p:nvPr/>
        </p:nvCxnSpPr>
        <p:spPr>
          <a:xfrm flipV="1">
            <a:off x="5478836" y="2168864"/>
            <a:ext cx="6492240" cy="110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Diamond 24">
            <a:extLst>
              <a:ext uri="{FF2B5EF4-FFF2-40B4-BE49-F238E27FC236}">
                <a16:creationId xmlns:a16="http://schemas.microsoft.com/office/drawing/2014/main" id="{F68B3BD5-57CF-895D-6F84-93813BA578DA}"/>
              </a:ext>
            </a:extLst>
          </p:cNvPr>
          <p:cNvSpPr/>
          <p:nvPr/>
        </p:nvSpPr>
        <p:spPr>
          <a:xfrm>
            <a:off x="7540390" y="2089998"/>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
        <p:nvSpPr>
          <p:cNvPr id="27" name="Diamond 26">
            <a:extLst>
              <a:ext uri="{FF2B5EF4-FFF2-40B4-BE49-F238E27FC236}">
                <a16:creationId xmlns:a16="http://schemas.microsoft.com/office/drawing/2014/main" id="{A0490C0D-46B7-CFB7-AC60-836372A165F8}"/>
              </a:ext>
            </a:extLst>
          </p:cNvPr>
          <p:cNvSpPr/>
          <p:nvPr/>
        </p:nvSpPr>
        <p:spPr>
          <a:xfrm>
            <a:off x="10067307" y="2084916"/>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
        <p:nvSpPr>
          <p:cNvPr id="37" name="Diamond 36">
            <a:extLst>
              <a:ext uri="{FF2B5EF4-FFF2-40B4-BE49-F238E27FC236}">
                <a16:creationId xmlns:a16="http://schemas.microsoft.com/office/drawing/2014/main" id="{D7A26FE2-B551-DCFE-720B-6573145621DA}"/>
              </a:ext>
            </a:extLst>
          </p:cNvPr>
          <p:cNvSpPr/>
          <p:nvPr/>
        </p:nvSpPr>
        <p:spPr>
          <a:xfrm>
            <a:off x="11849530" y="2070827"/>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cxnSp>
        <p:nvCxnSpPr>
          <p:cNvPr id="40" name="Straight Connector 39">
            <a:extLst>
              <a:ext uri="{FF2B5EF4-FFF2-40B4-BE49-F238E27FC236}">
                <a16:creationId xmlns:a16="http://schemas.microsoft.com/office/drawing/2014/main" id="{7535C773-5D0F-A203-612F-A6E596441069}"/>
              </a:ext>
            </a:extLst>
          </p:cNvPr>
          <p:cNvCxnSpPr>
            <a:cxnSpLocks/>
          </p:cNvCxnSpPr>
          <p:nvPr/>
        </p:nvCxnSpPr>
        <p:spPr>
          <a:xfrm flipV="1">
            <a:off x="5488015" y="2872109"/>
            <a:ext cx="6492240" cy="110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Diamond 40">
            <a:extLst>
              <a:ext uri="{FF2B5EF4-FFF2-40B4-BE49-F238E27FC236}">
                <a16:creationId xmlns:a16="http://schemas.microsoft.com/office/drawing/2014/main" id="{0F527F1D-8A56-E31E-0198-F1B9EF83AE72}"/>
              </a:ext>
            </a:extLst>
          </p:cNvPr>
          <p:cNvSpPr/>
          <p:nvPr/>
        </p:nvSpPr>
        <p:spPr>
          <a:xfrm>
            <a:off x="7549569" y="2793243"/>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
        <p:nvSpPr>
          <p:cNvPr id="53" name="Diamond 52">
            <a:extLst>
              <a:ext uri="{FF2B5EF4-FFF2-40B4-BE49-F238E27FC236}">
                <a16:creationId xmlns:a16="http://schemas.microsoft.com/office/drawing/2014/main" id="{808389F3-D090-4B4A-9EFB-2ECFBD5CCAAB}"/>
              </a:ext>
            </a:extLst>
          </p:cNvPr>
          <p:cNvSpPr/>
          <p:nvPr/>
        </p:nvSpPr>
        <p:spPr>
          <a:xfrm>
            <a:off x="10076486" y="2788161"/>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
        <p:nvSpPr>
          <p:cNvPr id="54" name="Diamond 53">
            <a:extLst>
              <a:ext uri="{FF2B5EF4-FFF2-40B4-BE49-F238E27FC236}">
                <a16:creationId xmlns:a16="http://schemas.microsoft.com/office/drawing/2014/main" id="{D9C38711-52F3-BEA3-AA00-744DC179E126}"/>
              </a:ext>
            </a:extLst>
          </p:cNvPr>
          <p:cNvSpPr/>
          <p:nvPr/>
        </p:nvSpPr>
        <p:spPr>
          <a:xfrm>
            <a:off x="11858709" y="2763055"/>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
        <p:nvSpPr>
          <p:cNvPr id="64" name="TextBox 63">
            <a:extLst>
              <a:ext uri="{FF2B5EF4-FFF2-40B4-BE49-F238E27FC236}">
                <a16:creationId xmlns:a16="http://schemas.microsoft.com/office/drawing/2014/main" id="{2DC442CE-25BF-7810-2270-AD5D59176283}"/>
              </a:ext>
            </a:extLst>
          </p:cNvPr>
          <p:cNvSpPr txBox="1"/>
          <p:nvPr/>
        </p:nvSpPr>
        <p:spPr>
          <a:xfrm>
            <a:off x="7475644" y="5409963"/>
            <a:ext cx="1949776"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a:solidFill>
                  <a:srgbClr val="8B3562"/>
                </a:solidFill>
                <a:latin typeface="Helvetica"/>
              </a:rPr>
              <a:t>Encouraged indicators</a:t>
            </a: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
        <p:nvSpPr>
          <p:cNvPr id="67" name="TextBox 66">
            <a:extLst>
              <a:ext uri="{FF2B5EF4-FFF2-40B4-BE49-F238E27FC236}">
                <a16:creationId xmlns:a16="http://schemas.microsoft.com/office/drawing/2014/main" id="{BE7DAE62-A97C-BB24-26BC-7CDF43F947B7}"/>
              </a:ext>
            </a:extLst>
          </p:cNvPr>
          <p:cNvSpPr txBox="1"/>
          <p:nvPr/>
        </p:nvSpPr>
        <p:spPr>
          <a:xfrm>
            <a:off x="10513251" y="5421190"/>
            <a:ext cx="1570941"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a:solidFill>
                  <a:srgbClr val="8B3562"/>
                </a:solidFill>
                <a:latin typeface="Helvetica"/>
              </a:rPr>
              <a:t>Additional indicators</a:t>
            </a: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cxnSp>
        <p:nvCxnSpPr>
          <p:cNvPr id="69" name="Straight Connector 68">
            <a:extLst>
              <a:ext uri="{FF2B5EF4-FFF2-40B4-BE49-F238E27FC236}">
                <a16:creationId xmlns:a16="http://schemas.microsoft.com/office/drawing/2014/main" id="{5B6F626A-DE97-15A2-CB96-E0B3556C0484}"/>
              </a:ext>
            </a:extLst>
          </p:cNvPr>
          <p:cNvCxnSpPr>
            <a:cxnSpLocks/>
          </p:cNvCxnSpPr>
          <p:nvPr/>
        </p:nvCxnSpPr>
        <p:spPr>
          <a:xfrm flipV="1">
            <a:off x="5497194" y="3564334"/>
            <a:ext cx="6492240" cy="110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Diamond 69">
            <a:extLst>
              <a:ext uri="{FF2B5EF4-FFF2-40B4-BE49-F238E27FC236}">
                <a16:creationId xmlns:a16="http://schemas.microsoft.com/office/drawing/2014/main" id="{1270154C-648A-3AC6-608A-0E6D7D634999}"/>
              </a:ext>
            </a:extLst>
          </p:cNvPr>
          <p:cNvSpPr/>
          <p:nvPr/>
        </p:nvSpPr>
        <p:spPr>
          <a:xfrm>
            <a:off x="8583317" y="3496485"/>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
        <p:nvSpPr>
          <p:cNvPr id="71" name="Diamond 70">
            <a:extLst>
              <a:ext uri="{FF2B5EF4-FFF2-40B4-BE49-F238E27FC236}">
                <a16:creationId xmlns:a16="http://schemas.microsoft.com/office/drawing/2014/main" id="{F3A4AC56-C225-73E3-90E7-61D8B7EE5F18}"/>
              </a:ext>
            </a:extLst>
          </p:cNvPr>
          <p:cNvSpPr/>
          <p:nvPr/>
        </p:nvSpPr>
        <p:spPr>
          <a:xfrm>
            <a:off x="11867888" y="3466297"/>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
        <p:nvSpPr>
          <p:cNvPr id="74" name="Diamond 73">
            <a:extLst>
              <a:ext uri="{FF2B5EF4-FFF2-40B4-BE49-F238E27FC236}">
                <a16:creationId xmlns:a16="http://schemas.microsoft.com/office/drawing/2014/main" id="{C563AA83-8713-F63E-C33A-B5EFAED72F1B}"/>
              </a:ext>
            </a:extLst>
          </p:cNvPr>
          <p:cNvSpPr/>
          <p:nvPr/>
        </p:nvSpPr>
        <p:spPr>
          <a:xfrm>
            <a:off x="5489412" y="3485240"/>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cxnSp>
        <p:nvCxnSpPr>
          <p:cNvPr id="75" name="Straight Connector 74">
            <a:extLst>
              <a:ext uri="{FF2B5EF4-FFF2-40B4-BE49-F238E27FC236}">
                <a16:creationId xmlns:a16="http://schemas.microsoft.com/office/drawing/2014/main" id="{31C43AF8-792F-D4A3-01D8-5E79872F9311}"/>
              </a:ext>
            </a:extLst>
          </p:cNvPr>
          <p:cNvCxnSpPr>
            <a:cxnSpLocks/>
          </p:cNvCxnSpPr>
          <p:nvPr/>
        </p:nvCxnSpPr>
        <p:spPr>
          <a:xfrm flipV="1">
            <a:off x="5517390" y="4201477"/>
            <a:ext cx="6492240" cy="110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Diamond 75">
            <a:extLst>
              <a:ext uri="{FF2B5EF4-FFF2-40B4-BE49-F238E27FC236}">
                <a16:creationId xmlns:a16="http://schemas.microsoft.com/office/drawing/2014/main" id="{D8E95A49-6CB3-594F-652E-2001CF9FC95D}"/>
              </a:ext>
            </a:extLst>
          </p:cNvPr>
          <p:cNvSpPr/>
          <p:nvPr/>
        </p:nvSpPr>
        <p:spPr>
          <a:xfrm>
            <a:off x="8603513" y="4133628"/>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
        <p:nvSpPr>
          <p:cNvPr id="77" name="Diamond 76">
            <a:extLst>
              <a:ext uri="{FF2B5EF4-FFF2-40B4-BE49-F238E27FC236}">
                <a16:creationId xmlns:a16="http://schemas.microsoft.com/office/drawing/2014/main" id="{4FFDB1CB-8CE5-0171-F265-E56F0FFF2BCA}"/>
              </a:ext>
            </a:extLst>
          </p:cNvPr>
          <p:cNvSpPr/>
          <p:nvPr/>
        </p:nvSpPr>
        <p:spPr>
          <a:xfrm>
            <a:off x="11888084" y="4103440"/>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
        <p:nvSpPr>
          <p:cNvPr id="78" name="Diamond 77">
            <a:extLst>
              <a:ext uri="{FF2B5EF4-FFF2-40B4-BE49-F238E27FC236}">
                <a16:creationId xmlns:a16="http://schemas.microsoft.com/office/drawing/2014/main" id="{87EFFEEB-3ECE-B41E-09E2-6FDFE2EC90DF}"/>
              </a:ext>
            </a:extLst>
          </p:cNvPr>
          <p:cNvSpPr/>
          <p:nvPr/>
        </p:nvSpPr>
        <p:spPr>
          <a:xfrm>
            <a:off x="5509608" y="4122383"/>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cxnSp>
        <p:nvCxnSpPr>
          <p:cNvPr id="79" name="Straight Connector 78">
            <a:extLst>
              <a:ext uri="{FF2B5EF4-FFF2-40B4-BE49-F238E27FC236}">
                <a16:creationId xmlns:a16="http://schemas.microsoft.com/office/drawing/2014/main" id="{21D58D3D-6131-6DBD-24F0-8C192DDC08CA}"/>
              </a:ext>
            </a:extLst>
          </p:cNvPr>
          <p:cNvCxnSpPr>
            <a:cxnSpLocks/>
          </p:cNvCxnSpPr>
          <p:nvPr/>
        </p:nvCxnSpPr>
        <p:spPr>
          <a:xfrm flipV="1">
            <a:off x="5548603" y="4827603"/>
            <a:ext cx="6492240" cy="110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Diamond 79">
            <a:extLst>
              <a:ext uri="{FF2B5EF4-FFF2-40B4-BE49-F238E27FC236}">
                <a16:creationId xmlns:a16="http://schemas.microsoft.com/office/drawing/2014/main" id="{723ABE5C-D5CE-7E70-E7AF-758FA7F21D1D}"/>
              </a:ext>
            </a:extLst>
          </p:cNvPr>
          <p:cNvSpPr/>
          <p:nvPr/>
        </p:nvSpPr>
        <p:spPr>
          <a:xfrm>
            <a:off x="8634726" y="4748737"/>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
        <p:nvSpPr>
          <p:cNvPr id="81" name="Diamond 80">
            <a:extLst>
              <a:ext uri="{FF2B5EF4-FFF2-40B4-BE49-F238E27FC236}">
                <a16:creationId xmlns:a16="http://schemas.microsoft.com/office/drawing/2014/main" id="{0873D4FA-0DF1-B23B-A48F-4B4248E0D6B6}"/>
              </a:ext>
            </a:extLst>
          </p:cNvPr>
          <p:cNvSpPr/>
          <p:nvPr/>
        </p:nvSpPr>
        <p:spPr>
          <a:xfrm>
            <a:off x="11919297" y="4729566"/>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
        <p:nvSpPr>
          <p:cNvPr id="82" name="Diamond 81">
            <a:extLst>
              <a:ext uri="{FF2B5EF4-FFF2-40B4-BE49-F238E27FC236}">
                <a16:creationId xmlns:a16="http://schemas.microsoft.com/office/drawing/2014/main" id="{F703CE65-FC20-698E-B004-767D5AE4EFD3}"/>
              </a:ext>
            </a:extLst>
          </p:cNvPr>
          <p:cNvSpPr/>
          <p:nvPr/>
        </p:nvSpPr>
        <p:spPr>
          <a:xfrm>
            <a:off x="5540821" y="4748509"/>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cxnSp>
        <p:nvCxnSpPr>
          <p:cNvPr id="83" name="Straight Connector 82">
            <a:extLst>
              <a:ext uri="{FF2B5EF4-FFF2-40B4-BE49-F238E27FC236}">
                <a16:creationId xmlns:a16="http://schemas.microsoft.com/office/drawing/2014/main" id="{C8EC0291-A2DA-259A-A044-F39CB3A4F778}"/>
              </a:ext>
            </a:extLst>
          </p:cNvPr>
          <p:cNvCxnSpPr>
            <a:cxnSpLocks/>
          </p:cNvCxnSpPr>
          <p:nvPr/>
        </p:nvCxnSpPr>
        <p:spPr>
          <a:xfrm flipV="1">
            <a:off x="5517390" y="5314182"/>
            <a:ext cx="6492240" cy="110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Diamond 83">
            <a:extLst>
              <a:ext uri="{FF2B5EF4-FFF2-40B4-BE49-F238E27FC236}">
                <a16:creationId xmlns:a16="http://schemas.microsoft.com/office/drawing/2014/main" id="{17759F7D-7D8E-6F25-78C0-8B45A23267D5}"/>
              </a:ext>
            </a:extLst>
          </p:cNvPr>
          <p:cNvSpPr/>
          <p:nvPr/>
        </p:nvSpPr>
        <p:spPr>
          <a:xfrm>
            <a:off x="8603513" y="5235316"/>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
        <p:nvSpPr>
          <p:cNvPr id="85" name="Diamond 84">
            <a:extLst>
              <a:ext uri="{FF2B5EF4-FFF2-40B4-BE49-F238E27FC236}">
                <a16:creationId xmlns:a16="http://schemas.microsoft.com/office/drawing/2014/main" id="{634788A6-1BEE-68BA-BE22-6AF1C5A5278F}"/>
              </a:ext>
            </a:extLst>
          </p:cNvPr>
          <p:cNvSpPr/>
          <p:nvPr/>
        </p:nvSpPr>
        <p:spPr>
          <a:xfrm>
            <a:off x="11888084" y="5216145"/>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cxnSp>
        <p:nvCxnSpPr>
          <p:cNvPr id="87" name="Straight Connector 86">
            <a:extLst>
              <a:ext uri="{FF2B5EF4-FFF2-40B4-BE49-F238E27FC236}">
                <a16:creationId xmlns:a16="http://schemas.microsoft.com/office/drawing/2014/main" id="{20E261CC-12DF-8426-6532-C9FDB0513E22}"/>
              </a:ext>
            </a:extLst>
          </p:cNvPr>
          <p:cNvCxnSpPr>
            <a:cxnSpLocks/>
          </p:cNvCxnSpPr>
          <p:nvPr/>
        </p:nvCxnSpPr>
        <p:spPr>
          <a:xfrm flipV="1">
            <a:off x="5515552" y="5786071"/>
            <a:ext cx="6492240" cy="110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Diamond 87">
            <a:extLst>
              <a:ext uri="{FF2B5EF4-FFF2-40B4-BE49-F238E27FC236}">
                <a16:creationId xmlns:a16="http://schemas.microsoft.com/office/drawing/2014/main" id="{6C7F677B-955D-1EC7-33E9-2B7A75170118}"/>
              </a:ext>
            </a:extLst>
          </p:cNvPr>
          <p:cNvSpPr/>
          <p:nvPr/>
        </p:nvSpPr>
        <p:spPr>
          <a:xfrm>
            <a:off x="8601675" y="5707205"/>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
        <p:nvSpPr>
          <p:cNvPr id="89" name="Diamond 88">
            <a:extLst>
              <a:ext uri="{FF2B5EF4-FFF2-40B4-BE49-F238E27FC236}">
                <a16:creationId xmlns:a16="http://schemas.microsoft.com/office/drawing/2014/main" id="{12CCA547-8895-9CFC-CCC1-E4259E0B2022}"/>
              </a:ext>
            </a:extLst>
          </p:cNvPr>
          <p:cNvSpPr/>
          <p:nvPr/>
        </p:nvSpPr>
        <p:spPr>
          <a:xfrm>
            <a:off x="11886246" y="5688034"/>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
        <p:nvSpPr>
          <p:cNvPr id="90" name="Diamond 89">
            <a:extLst>
              <a:ext uri="{FF2B5EF4-FFF2-40B4-BE49-F238E27FC236}">
                <a16:creationId xmlns:a16="http://schemas.microsoft.com/office/drawing/2014/main" id="{E7C9D688-653B-3137-49F0-0C26E12C1242}"/>
              </a:ext>
            </a:extLst>
          </p:cNvPr>
          <p:cNvSpPr/>
          <p:nvPr/>
        </p:nvSpPr>
        <p:spPr>
          <a:xfrm>
            <a:off x="5507770" y="5706977"/>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
        <p:nvSpPr>
          <p:cNvPr id="91" name="TextBox 90">
            <a:extLst>
              <a:ext uri="{FF2B5EF4-FFF2-40B4-BE49-F238E27FC236}">
                <a16:creationId xmlns:a16="http://schemas.microsoft.com/office/drawing/2014/main" id="{741E3BDA-9EE7-0014-E888-5450475E51A1}"/>
              </a:ext>
            </a:extLst>
          </p:cNvPr>
          <p:cNvSpPr txBox="1"/>
          <p:nvPr/>
        </p:nvSpPr>
        <p:spPr>
          <a:xfrm>
            <a:off x="10598768" y="994314"/>
            <a:ext cx="1702710" cy="276999"/>
          </a:xfrm>
          <a:prstGeom prst="rect">
            <a:avLst/>
          </a:prstGeom>
          <a:noFill/>
        </p:spPr>
        <p:txBody>
          <a:bodyPr wrap="none" rtlCol="0">
            <a:spAutoFit/>
          </a:bodyPr>
          <a:lstStyle/>
          <a:p>
            <a:r>
              <a:rPr lang="en-US" sz="1200"/>
              <a:t>Fill in chosen options. </a:t>
            </a:r>
          </a:p>
        </p:txBody>
      </p:sp>
      <p:sp>
        <p:nvSpPr>
          <p:cNvPr id="2" name="Diamond 1">
            <a:extLst>
              <a:ext uri="{FF2B5EF4-FFF2-40B4-BE49-F238E27FC236}">
                <a16:creationId xmlns:a16="http://schemas.microsoft.com/office/drawing/2014/main" id="{1868E1D8-70B1-FB3A-6FCA-D6CFA6EA27B2}"/>
              </a:ext>
            </a:extLst>
          </p:cNvPr>
          <p:cNvSpPr/>
          <p:nvPr/>
        </p:nvSpPr>
        <p:spPr>
          <a:xfrm>
            <a:off x="5470016" y="2088495"/>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
        <p:nvSpPr>
          <p:cNvPr id="3" name="Diamond 2">
            <a:extLst>
              <a:ext uri="{FF2B5EF4-FFF2-40B4-BE49-F238E27FC236}">
                <a16:creationId xmlns:a16="http://schemas.microsoft.com/office/drawing/2014/main" id="{3B1E9E29-E508-D10B-C5FE-A523AC79FF5D}"/>
              </a:ext>
            </a:extLst>
          </p:cNvPr>
          <p:cNvSpPr/>
          <p:nvPr/>
        </p:nvSpPr>
        <p:spPr>
          <a:xfrm>
            <a:off x="5457163" y="2779934"/>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
        <p:nvSpPr>
          <p:cNvPr id="4" name="Diamond 3">
            <a:extLst>
              <a:ext uri="{FF2B5EF4-FFF2-40B4-BE49-F238E27FC236}">
                <a16:creationId xmlns:a16="http://schemas.microsoft.com/office/drawing/2014/main" id="{523B7661-41BF-0FE0-AAA2-F0A28B778878}"/>
              </a:ext>
            </a:extLst>
          </p:cNvPr>
          <p:cNvSpPr/>
          <p:nvPr/>
        </p:nvSpPr>
        <p:spPr>
          <a:xfrm>
            <a:off x="5499492" y="5225179"/>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
        <p:nvSpPr>
          <p:cNvPr id="5" name="TextBox 4">
            <a:extLst>
              <a:ext uri="{FF2B5EF4-FFF2-40B4-BE49-F238E27FC236}">
                <a16:creationId xmlns:a16="http://schemas.microsoft.com/office/drawing/2014/main" id="{9B03CA7D-E87C-E631-680F-6CFAFC9C7176}"/>
              </a:ext>
            </a:extLst>
          </p:cNvPr>
          <p:cNvSpPr txBox="1"/>
          <p:nvPr/>
        </p:nvSpPr>
        <p:spPr>
          <a:xfrm>
            <a:off x="5473472" y="6276629"/>
            <a:ext cx="178928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8B3562"/>
                </a:solidFill>
                <a:effectLst/>
                <a:uLnTx/>
                <a:uFillTx/>
                <a:latin typeface="Helvetica"/>
                <a:ea typeface="+mn-ea"/>
                <a:cs typeface="+mn-cs"/>
              </a:rPr>
              <a:t>No, only contribute to global report</a:t>
            </a:r>
          </a:p>
        </p:txBody>
      </p:sp>
      <p:sp>
        <p:nvSpPr>
          <p:cNvPr id="10" name="TextBox 9">
            <a:extLst>
              <a:ext uri="{FF2B5EF4-FFF2-40B4-BE49-F238E27FC236}">
                <a16:creationId xmlns:a16="http://schemas.microsoft.com/office/drawing/2014/main" id="{EBAA9CD5-CC43-2CE8-BED7-5ED64CA588C0}"/>
              </a:ext>
            </a:extLst>
          </p:cNvPr>
          <p:cNvSpPr txBox="1"/>
          <p:nvPr/>
        </p:nvSpPr>
        <p:spPr>
          <a:xfrm>
            <a:off x="9935377" y="6285766"/>
            <a:ext cx="227104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8B3562"/>
                </a:solidFill>
                <a:effectLst/>
                <a:uLnTx/>
                <a:uFillTx/>
                <a:latin typeface="Helvetica"/>
                <a:ea typeface="+mn-ea"/>
                <a:cs typeface="+mn-cs"/>
              </a:rPr>
              <a:t>Issue annual country report</a:t>
            </a:r>
          </a:p>
        </p:txBody>
      </p:sp>
      <p:sp>
        <p:nvSpPr>
          <p:cNvPr id="11" name="TextBox 10">
            <a:extLst>
              <a:ext uri="{FF2B5EF4-FFF2-40B4-BE49-F238E27FC236}">
                <a16:creationId xmlns:a16="http://schemas.microsoft.com/office/drawing/2014/main" id="{346EDFC0-D2BC-8FAC-A6D1-808CB3E8507C}"/>
              </a:ext>
            </a:extLst>
          </p:cNvPr>
          <p:cNvSpPr txBox="1"/>
          <p:nvPr/>
        </p:nvSpPr>
        <p:spPr>
          <a:xfrm>
            <a:off x="7348978" y="6315018"/>
            <a:ext cx="2351030"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a:solidFill>
                  <a:srgbClr val="8B3562"/>
                </a:solidFill>
                <a:latin typeface="Helvetica"/>
              </a:rPr>
              <a:t>Issue periodic country report</a:t>
            </a: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cxnSp>
        <p:nvCxnSpPr>
          <p:cNvPr id="14" name="Straight Connector 13">
            <a:extLst>
              <a:ext uri="{FF2B5EF4-FFF2-40B4-BE49-F238E27FC236}">
                <a16:creationId xmlns:a16="http://schemas.microsoft.com/office/drawing/2014/main" id="{2E51DB84-7882-22AF-C975-B716A14B16BC}"/>
              </a:ext>
            </a:extLst>
          </p:cNvPr>
          <p:cNvCxnSpPr>
            <a:cxnSpLocks/>
          </p:cNvCxnSpPr>
          <p:nvPr/>
        </p:nvCxnSpPr>
        <p:spPr>
          <a:xfrm flipV="1">
            <a:off x="5524731" y="6202879"/>
            <a:ext cx="6492240" cy="110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Diamond 14">
            <a:extLst>
              <a:ext uri="{FF2B5EF4-FFF2-40B4-BE49-F238E27FC236}">
                <a16:creationId xmlns:a16="http://schemas.microsoft.com/office/drawing/2014/main" id="{A7BF50A9-5502-0AB0-AF79-90DC215DE168}"/>
              </a:ext>
            </a:extLst>
          </p:cNvPr>
          <p:cNvSpPr/>
          <p:nvPr/>
        </p:nvSpPr>
        <p:spPr>
          <a:xfrm>
            <a:off x="8610854" y="6124013"/>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
        <p:nvSpPr>
          <p:cNvPr id="16" name="Diamond 15">
            <a:extLst>
              <a:ext uri="{FF2B5EF4-FFF2-40B4-BE49-F238E27FC236}">
                <a16:creationId xmlns:a16="http://schemas.microsoft.com/office/drawing/2014/main" id="{99394692-0E21-6C91-B7B3-12E7DC46D93E}"/>
              </a:ext>
            </a:extLst>
          </p:cNvPr>
          <p:cNvSpPr/>
          <p:nvPr/>
        </p:nvSpPr>
        <p:spPr>
          <a:xfrm>
            <a:off x="11895425" y="6104842"/>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
        <p:nvSpPr>
          <p:cNvPr id="17" name="Diamond 16">
            <a:extLst>
              <a:ext uri="{FF2B5EF4-FFF2-40B4-BE49-F238E27FC236}">
                <a16:creationId xmlns:a16="http://schemas.microsoft.com/office/drawing/2014/main" id="{3A765BBB-DFA9-22B5-2BD7-6FB7641DE135}"/>
              </a:ext>
            </a:extLst>
          </p:cNvPr>
          <p:cNvSpPr/>
          <p:nvPr/>
        </p:nvSpPr>
        <p:spPr>
          <a:xfrm>
            <a:off x="5516949" y="6123785"/>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8B3562"/>
              </a:solidFill>
              <a:effectLst/>
              <a:uLnTx/>
              <a:uFillTx/>
              <a:latin typeface="Helvetica"/>
              <a:ea typeface="+mn-ea"/>
              <a:cs typeface="+mn-cs"/>
            </a:endParaRPr>
          </a:p>
        </p:txBody>
      </p:sp>
    </p:spTree>
    <p:extLst>
      <p:ext uri="{BB962C8B-B14F-4D97-AF65-F5344CB8AC3E}">
        <p14:creationId xmlns:p14="http://schemas.microsoft.com/office/powerpoint/2010/main" val="4166987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4B6050-BFF6-7BB9-56D7-DE2EEC403AD5}"/>
              </a:ext>
            </a:extLst>
          </p:cNvPr>
          <p:cNvSpPr/>
          <p:nvPr/>
        </p:nvSpPr>
        <p:spPr>
          <a:xfrm>
            <a:off x="0" y="931333"/>
            <a:ext cx="12192000" cy="126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108487" y="156541"/>
            <a:ext cx="12429641" cy="1325563"/>
          </a:xfrm>
        </p:spPr>
        <p:txBody>
          <a:bodyPr vert="horz" anchor="t">
            <a:normAutofit/>
          </a:bodyPr>
          <a:lstStyle/>
          <a:p>
            <a: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t>Five steps for implementing the WE Finance Code in a country</a:t>
            </a:r>
            <a:endParaRPr lang="en-US" sz="2800" b="1" noProof="0">
              <a:sym typeface="Montserrat"/>
            </a:endParaRPr>
          </a:p>
        </p:txBody>
      </p:sp>
      <p:sp>
        <p:nvSpPr>
          <p:cNvPr id="3" name="Hexagon 2">
            <a:extLst>
              <a:ext uri="{FF2B5EF4-FFF2-40B4-BE49-F238E27FC236}">
                <a16:creationId xmlns:a16="http://schemas.microsoft.com/office/drawing/2014/main" id="{733D335C-C17C-69D2-CD68-33DC065DBEC6}"/>
              </a:ext>
            </a:extLst>
          </p:cNvPr>
          <p:cNvSpPr/>
          <p:nvPr/>
        </p:nvSpPr>
        <p:spPr>
          <a:xfrm>
            <a:off x="367631" y="1954131"/>
            <a:ext cx="2680460" cy="2310942"/>
          </a:xfrm>
          <a:prstGeom prst="hexagon">
            <a:avLst/>
          </a:prstGeom>
          <a:solidFill>
            <a:srgbClr val="AD2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6" name="Hexagon 5">
            <a:extLst>
              <a:ext uri="{FF2B5EF4-FFF2-40B4-BE49-F238E27FC236}">
                <a16:creationId xmlns:a16="http://schemas.microsoft.com/office/drawing/2014/main" id="{94CD4545-0513-1E21-A1BC-E95085C254F4}"/>
              </a:ext>
            </a:extLst>
          </p:cNvPr>
          <p:cNvSpPr/>
          <p:nvPr/>
        </p:nvSpPr>
        <p:spPr>
          <a:xfrm>
            <a:off x="2561700" y="3346631"/>
            <a:ext cx="2680460" cy="2310942"/>
          </a:xfrm>
          <a:prstGeom prst="hexagon">
            <a:avLst/>
          </a:prstGeom>
          <a:solidFill>
            <a:srgbClr val="EC6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12" name="Hexagon 11">
            <a:extLst>
              <a:ext uri="{FF2B5EF4-FFF2-40B4-BE49-F238E27FC236}">
                <a16:creationId xmlns:a16="http://schemas.microsoft.com/office/drawing/2014/main" id="{F4429D38-5600-34A7-D006-409F568EF71A}"/>
              </a:ext>
            </a:extLst>
          </p:cNvPr>
          <p:cNvSpPr/>
          <p:nvPr/>
        </p:nvSpPr>
        <p:spPr>
          <a:xfrm>
            <a:off x="4755769" y="1954131"/>
            <a:ext cx="2680460" cy="2310942"/>
          </a:xfrm>
          <a:prstGeom prst="hexagon">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16" name="Hexagon 15">
            <a:extLst>
              <a:ext uri="{FF2B5EF4-FFF2-40B4-BE49-F238E27FC236}">
                <a16:creationId xmlns:a16="http://schemas.microsoft.com/office/drawing/2014/main" id="{BC44495F-3CA0-7A28-60A6-5C46C68F5BC6}"/>
              </a:ext>
            </a:extLst>
          </p:cNvPr>
          <p:cNvSpPr/>
          <p:nvPr/>
        </p:nvSpPr>
        <p:spPr>
          <a:xfrm>
            <a:off x="6949838" y="3300331"/>
            <a:ext cx="2680460" cy="2310942"/>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17" name="Hexagon 16">
            <a:extLst>
              <a:ext uri="{FF2B5EF4-FFF2-40B4-BE49-F238E27FC236}">
                <a16:creationId xmlns:a16="http://schemas.microsoft.com/office/drawing/2014/main" id="{CC1FFDE7-AA37-8EDB-F4CD-291307F4883A}"/>
              </a:ext>
            </a:extLst>
          </p:cNvPr>
          <p:cNvSpPr/>
          <p:nvPr/>
        </p:nvSpPr>
        <p:spPr>
          <a:xfrm>
            <a:off x="9143908" y="1954131"/>
            <a:ext cx="2680460" cy="2310942"/>
          </a:xfrm>
          <a:prstGeom prst="hexagon">
            <a:avLst/>
          </a:prstGeom>
          <a:solidFill>
            <a:srgbClr val="8B3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grpSp>
        <p:nvGrpSpPr>
          <p:cNvPr id="15" name="Group 14">
            <a:extLst>
              <a:ext uri="{FF2B5EF4-FFF2-40B4-BE49-F238E27FC236}">
                <a16:creationId xmlns:a16="http://schemas.microsoft.com/office/drawing/2014/main" id="{913FF3FF-503E-0E35-4A7F-3537A81EF001}"/>
              </a:ext>
            </a:extLst>
          </p:cNvPr>
          <p:cNvGrpSpPr/>
          <p:nvPr/>
        </p:nvGrpSpPr>
        <p:grpSpPr>
          <a:xfrm>
            <a:off x="518065" y="2555604"/>
            <a:ext cx="9384833" cy="2409527"/>
            <a:chOff x="1133050" y="1141451"/>
            <a:chExt cx="8915760" cy="2409527"/>
          </a:xfrm>
        </p:grpSpPr>
        <p:sp>
          <p:nvSpPr>
            <p:cNvPr id="9" name="TextBox 8">
              <a:extLst>
                <a:ext uri="{FF2B5EF4-FFF2-40B4-BE49-F238E27FC236}">
                  <a16:creationId xmlns:a16="http://schemas.microsoft.com/office/drawing/2014/main" id="{AD54A3AD-CEED-3755-463A-869E9BC5476C}"/>
                </a:ext>
              </a:extLst>
            </p:cNvPr>
            <p:cNvSpPr txBox="1"/>
            <p:nvPr/>
          </p:nvSpPr>
          <p:spPr>
            <a:xfrm>
              <a:off x="1133050" y="1141451"/>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1</a:t>
              </a:r>
            </a:p>
          </p:txBody>
        </p:sp>
        <p:sp>
          <p:nvSpPr>
            <p:cNvPr id="10" name="TextBox 9">
              <a:extLst>
                <a:ext uri="{FF2B5EF4-FFF2-40B4-BE49-F238E27FC236}">
                  <a16:creationId xmlns:a16="http://schemas.microsoft.com/office/drawing/2014/main" id="{66AB6CC6-37AA-189F-8DE8-468FAAE6ED01}"/>
                </a:ext>
              </a:extLst>
            </p:cNvPr>
            <p:cNvSpPr txBox="1"/>
            <p:nvPr/>
          </p:nvSpPr>
          <p:spPr>
            <a:xfrm>
              <a:off x="3281565" y="2442982"/>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2</a:t>
              </a:r>
            </a:p>
          </p:txBody>
        </p:sp>
        <p:sp>
          <p:nvSpPr>
            <p:cNvPr id="11" name="TextBox 10">
              <a:extLst>
                <a:ext uri="{FF2B5EF4-FFF2-40B4-BE49-F238E27FC236}">
                  <a16:creationId xmlns:a16="http://schemas.microsoft.com/office/drawing/2014/main" id="{B39022A0-6E15-C9CB-1F14-B8F4B4606055}"/>
                </a:ext>
              </a:extLst>
            </p:cNvPr>
            <p:cNvSpPr txBox="1"/>
            <p:nvPr/>
          </p:nvSpPr>
          <p:spPr>
            <a:xfrm>
              <a:off x="5306180" y="1141451"/>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3</a:t>
              </a:r>
            </a:p>
          </p:txBody>
        </p:sp>
        <p:sp>
          <p:nvSpPr>
            <p:cNvPr id="13" name="TextBox 12">
              <a:extLst>
                <a:ext uri="{FF2B5EF4-FFF2-40B4-BE49-F238E27FC236}">
                  <a16:creationId xmlns:a16="http://schemas.microsoft.com/office/drawing/2014/main" id="{6870A52C-9869-3DAE-6F6F-1F09666E84AD}"/>
                </a:ext>
              </a:extLst>
            </p:cNvPr>
            <p:cNvSpPr txBox="1"/>
            <p:nvPr/>
          </p:nvSpPr>
          <p:spPr>
            <a:xfrm>
              <a:off x="7446455" y="2442982"/>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4</a:t>
              </a:r>
            </a:p>
          </p:txBody>
        </p:sp>
        <p:sp>
          <p:nvSpPr>
            <p:cNvPr id="14" name="TextBox 13">
              <a:extLst>
                <a:ext uri="{FF2B5EF4-FFF2-40B4-BE49-F238E27FC236}">
                  <a16:creationId xmlns:a16="http://schemas.microsoft.com/office/drawing/2014/main" id="{8A5590F7-CD0E-8AC8-1935-19268E302ED7}"/>
                </a:ext>
              </a:extLst>
            </p:cNvPr>
            <p:cNvSpPr txBox="1"/>
            <p:nvPr/>
          </p:nvSpPr>
          <p:spPr>
            <a:xfrm>
              <a:off x="9530860" y="1141451"/>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5</a:t>
              </a:r>
            </a:p>
          </p:txBody>
        </p:sp>
      </p:grpSp>
      <p:sp>
        <p:nvSpPr>
          <p:cNvPr id="19" name="TextBox 18">
            <a:extLst>
              <a:ext uri="{FF2B5EF4-FFF2-40B4-BE49-F238E27FC236}">
                <a16:creationId xmlns:a16="http://schemas.microsoft.com/office/drawing/2014/main" id="{394A8271-A38B-6B9D-653B-7A50D839610D}"/>
              </a:ext>
            </a:extLst>
          </p:cNvPr>
          <p:cNvSpPr txBox="1"/>
          <p:nvPr/>
        </p:nvSpPr>
        <p:spPr>
          <a:xfrm>
            <a:off x="389831" y="2734961"/>
            <a:ext cx="2794560" cy="707886"/>
          </a:xfrm>
          <a:prstGeom prst="rect">
            <a:avLst/>
          </a:prstGeom>
          <a:noFill/>
        </p:spPr>
        <p:txBody>
          <a:bodyPr wrap="square">
            <a:spAutoFit/>
          </a:bodyPr>
          <a:lstStyle/>
          <a:p>
            <a:pPr marL="63500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a:ea typeface="+mn-ea"/>
                <a:cs typeface="+mn-cs"/>
              </a:rPr>
              <a:t>Identify Champions </a:t>
            </a:r>
          </a:p>
        </p:txBody>
      </p:sp>
      <p:sp>
        <p:nvSpPr>
          <p:cNvPr id="21" name="TextBox 20">
            <a:extLst>
              <a:ext uri="{FF2B5EF4-FFF2-40B4-BE49-F238E27FC236}">
                <a16:creationId xmlns:a16="http://schemas.microsoft.com/office/drawing/2014/main" id="{7DAAFE00-956B-B410-0868-9979EAD436EB}"/>
              </a:ext>
            </a:extLst>
          </p:cNvPr>
          <p:cNvSpPr txBox="1"/>
          <p:nvPr/>
        </p:nvSpPr>
        <p:spPr>
          <a:xfrm>
            <a:off x="2805434" y="3996238"/>
            <a:ext cx="2927506" cy="1015663"/>
          </a:xfrm>
          <a:prstGeom prst="rect">
            <a:avLst/>
          </a:prstGeom>
          <a:noFill/>
        </p:spPr>
        <p:txBody>
          <a:bodyPr wrap="square">
            <a:spAutoFit/>
          </a:bodyPr>
          <a:lstStyle/>
          <a:p>
            <a:pPr marL="57150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a:ea typeface="+mn-ea"/>
                <a:cs typeface="+mn-cs"/>
              </a:rPr>
              <a:t>Build a </a:t>
            </a:r>
          </a:p>
          <a:p>
            <a:pPr marL="57150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a:ea typeface="+mn-ea"/>
                <a:cs typeface="+mn-cs"/>
              </a:rPr>
              <a:t>National </a:t>
            </a:r>
          </a:p>
          <a:p>
            <a:pPr marL="57150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a:ea typeface="+mn-ea"/>
                <a:cs typeface="+mn-cs"/>
              </a:rPr>
              <a:t>Coalition </a:t>
            </a:r>
          </a:p>
        </p:txBody>
      </p:sp>
      <p:sp>
        <p:nvSpPr>
          <p:cNvPr id="23" name="TextBox 22">
            <a:extLst>
              <a:ext uri="{FF2B5EF4-FFF2-40B4-BE49-F238E27FC236}">
                <a16:creationId xmlns:a16="http://schemas.microsoft.com/office/drawing/2014/main" id="{651FA39A-6DF9-F238-4F4A-89AF0BDD9EEE}"/>
              </a:ext>
            </a:extLst>
          </p:cNvPr>
          <p:cNvSpPr txBox="1"/>
          <p:nvPr/>
        </p:nvSpPr>
        <p:spPr>
          <a:xfrm>
            <a:off x="5092830" y="2475178"/>
            <a:ext cx="2382802" cy="1323439"/>
          </a:xfrm>
          <a:prstGeom prst="rect">
            <a:avLst/>
          </a:prstGeom>
          <a:noFill/>
        </p:spPr>
        <p:txBody>
          <a:bodyPr wrap="square">
            <a:spAutoFit/>
          </a:bodyPr>
          <a:lstStyle/>
          <a:p>
            <a:pPr marL="45720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a:ea typeface="+mn-ea"/>
                <a:cs typeface="+mn-cs"/>
              </a:rPr>
              <a:t>Customize Code to National </a:t>
            </a:r>
          </a:p>
          <a:p>
            <a:pPr marL="45720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a:ea typeface="+mn-ea"/>
                <a:cs typeface="+mn-cs"/>
              </a:rPr>
              <a:t>Context </a:t>
            </a:r>
          </a:p>
        </p:txBody>
      </p:sp>
      <p:sp>
        <p:nvSpPr>
          <p:cNvPr id="25" name="TextBox 24">
            <a:extLst>
              <a:ext uri="{FF2B5EF4-FFF2-40B4-BE49-F238E27FC236}">
                <a16:creationId xmlns:a16="http://schemas.microsoft.com/office/drawing/2014/main" id="{8B20DA48-24C1-AEE8-494A-640220A858B4}"/>
              </a:ext>
            </a:extLst>
          </p:cNvPr>
          <p:cNvSpPr txBox="1"/>
          <p:nvPr/>
        </p:nvSpPr>
        <p:spPr>
          <a:xfrm>
            <a:off x="7831335" y="4050789"/>
            <a:ext cx="1877769" cy="707886"/>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a:ea typeface="+mn-ea"/>
                <a:cs typeface="+mn-cs"/>
              </a:rPr>
              <a:t>Launch</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a:ea typeface="+mn-ea"/>
                <a:cs typeface="+mn-cs"/>
              </a:rPr>
              <a:t>Code</a:t>
            </a:r>
            <a:endParaRPr kumimoji="0" lang="en-US" sz="2000" b="0" i="0" u="none" strike="noStrike" kern="1200" cap="none" spc="0" normalizeH="0" baseline="0" noProof="0">
              <a:ln>
                <a:noFill/>
              </a:ln>
              <a:solidFill>
                <a:prstClr val="black"/>
              </a:solidFill>
              <a:effectLst/>
              <a:uLnTx/>
              <a:uFillTx/>
              <a:latin typeface="Helvetica"/>
              <a:ea typeface="+mn-ea"/>
              <a:cs typeface="+mn-cs"/>
            </a:endParaRPr>
          </a:p>
        </p:txBody>
      </p:sp>
      <p:sp>
        <p:nvSpPr>
          <p:cNvPr id="27" name="TextBox 26">
            <a:extLst>
              <a:ext uri="{FF2B5EF4-FFF2-40B4-BE49-F238E27FC236}">
                <a16:creationId xmlns:a16="http://schemas.microsoft.com/office/drawing/2014/main" id="{76CF9250-E926-32A0-933B-51F2673DB029}"/>
              </a:ext>
            </a:extLst>
          </p:cNvPr>
          <p:cNvSpPr txBox="1"/>
          <p:nvPr/>
        </p:nvSpPr>
        <p:spPr>
          <a:xfrm>
            <a:off x="9571529" y="2427185"/>
            <a:ext cx="2135260" cy="1015663"/>
          </a:xfrm>
          <a:prstGeom prst="rect">
            <a:avLst/>
          </a:prstGeom>
          <a:noFill/>
        </p:spPr>
        <p:txBody>
          <a:bodyPr wrap="square">
            <a:spAutoFit/>
          </a:bodyPr>
          <a:lstStyle/>
          <a:p>
            <a:pPr marL="51435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a:ea typeface="+mn-ea"/>
                <a:cs typeface="+mn-cs"/>
              </a:rPr>
              <a:t>Track &amp; Accelerate Progress </a:t>
            </a:r>
          </a:p>
        </p:txBody>
      </p:sp>
      <p:pic>
        <p:nvPicPr>
          <p:cNvPr id="7" name="Picture 2" descr="A logo with text on it&#10;&#10;Description automatically generated">
            <a:extLst>
              <a:ext uri="{FF2B5EF4-FFF2-40B4-BE49-F238E27FC236}">
                <a16:creationId xmlns:a16="http://schemas.microsoft.com/office/drawing/2014/main" id="{F612DEA9-A702-2926-9795-5BE9F0A168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86566" y="4274694"/>
            <a:ext cx="2279281" cy="237539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
            <a:extLst>
              <a:ext uri="{FF2B5EF4-FFF2-40B4-BE49-F238E27FC236}">
                <a16:creationId xmlns:a16="http://schemas.microsoft.com/office/drawing/2014/main" id="{5E1C5FF7-D4EF-1A99-AB38-42C9962F3764}"/>
              </a:ext>
            </a:extLst>
          </p:cNvPr>
          <p:cNvSpPr txBox="1"/>
          <p:nvPr/>
        </p:nvSpPr>
        <p:spPr>
          <a:xfrm rot="19308193">
            <a:off x="9222687" y="4402832"/>
            <a:ext cx="2578666" cy="2038047"/>
          </a:xfrm>
          <a:prstGeom prst="rect">
            <a:avLst/>
          </a:prstGeom>
          <a:noFill/>
        </p:spPr>
        <p:txBody>
          <a:bodyPr spcFirstLastPara="1" wrap="square" numCol="1" rtlCol="0">
            <a:prstTxWarp prst="textArchDown">
              <a:avLst>
                <a:gd name="adj" fmla="val 2780917"/>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a:solidFill>
                  <a:schemeClr val="accent2"/>
                </a:solidFill>
              </a:rPr>
              <a:t>COUNTRY X </a:t>
            </a:r>
          </a:p>
        </p:txBody>
      </p:sp>
    </p:spTree>
    <p:extLst>
      <p:ext uri="{BB962C8B-B14F-4D97-AF65-F5344CB8AC3E}">
        <p14:creationId xmlns:p14="http://schemas.microsoft.com/office/powerpoint/2010/main" val="3405145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B18D6DA-D570-EC75-554D-3BFCFBA8FF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a:extLst>
                          <a:ext uri="{FF2B5EF4-FFF2-40B4-BE49-F238E27FC236}">
                            <a16:creationId xmlns:a16="http://schemas.microsoft.com/office/drawing/2014/main" id="{FB18D6DA-D570-EC75-554D-3BFCFBA8FF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3" name="Title 32">
            <a:extLst>
              <a:ext uri="{FF2B5EF4-FFF2-40B4-BE49-F238E27FC236}">
                <a16:creationId xmlns:a16="http://schemas.microsoft.com/office/drawing/2014/main" id="{39FB9F51-9EBC-B305-E765-53DD9AFC7826}"/>
              </a:ext>
            </a:extLst>
          </p:cNvPr>
          <p:cNvSpPr>
            <a:spLocks noGrp="1"/>
          </p:cNvSpPr>
          <p:nvPr>
            <p:ph type="title"/>
          </p:nvPr>
        </p:nvSpPr>
        <p:spPr>
          <a:xfrm>
            <a:off x="66034" y="-1"/>
            <a:ext cx="11946672" cy="1046375"/>
          </a:xfrm>
        </p:spPr>
        <p:txBody>
          <a:bodyPr vert="horz"/>
          <a:lstStyle/>
          <a:p>
            <a:r>
              <a:rPr lang="en-US" dirty="0"/>
              <a:t>What does it mean to join the Code’s global network?</a:t>
            </a:r>
            <a:endParaRPr lang="en-US" noProof="0" dirty="0"/>
          </a:p>
        </p:txBody>
      </p:sp>
      <p:sp>
        <p:nvSpPr>
          <p:cNvPr id="29" name="TextBox 28">
            <a:extLst>
              <a:ext uri="{FF2B5EF4-FFF2-40B4-BE49-F238E27FC236}">
                <a16:creationId xmlns:a16="http://schemas.microsoft.com/office/drawing/2014/main" id="{D77B38E3-130B-40D0-AEF7-FDFBB54EB9AB}"/>
              </a:ext>
            </a:extLst>
          </p:cNvPr>
          <p:cNvSpPr txBox="1"/>
          <p:nvPr/>
        </p:nvSpPr>
        <p:spPr>
          <a:xfrm>
            <a:off x="86869" y="1027856"/>
            <a:ext cx="5539255" cy="5321970"/>
          </a:xfrm>
          <a:prstGeom prst="rect">
            <a:avLst/>
          </a:prstGeom>
          <a:noFill/>
        </p:spPr>
        <p:txBody>
          <a:bodyPr wrap="square" rtlCol="0">
            <a:spAutoFit/>
          </a:bodyPr>
          <a:lstStyle/>
          <a:p>
            <a:pPr marR="0" lvl="0" algn="l" defTabSz="914400" rtl="0" eaLnBrk="1" fontAlgn="auto" latinLnBrk="0" hangingPunct="1">
              <a:lnSpc>
                <a:spcPct val="100000"/>
              </a:lnSpc>
              <a:spcBef>
                <a:spcPts val="500"/>
              </a:spcBef>
              <a:spcAft>
                <a:spcPts val="0"/>
              </a:spcAft>
              <a:buClrTx/>
              <a:buSzTx/>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Helvetica"/>
                <a:ea typeface="+mn-ea"/>
                <a:cs typeface="+mn-cs"/>
              </a:rPr>
              <a:t>Expectations of Country Pilots:</a:t>
            </a:r>
          </a:p>
          <a:p>
            <a:pPr marR="0" lvl="0" algn="l" defTabSz="914400" rtl="0" eaLnBrk="1" fontAlgn="auto" latinLnBrk="0" hangingPunct="1">
              <a:lnSpc>
                <a:spcPct val="100000"/>
              </a:lnSpc>
              <a:spcBef>
                <a:spcPts val="500"/>
              </a:spcBef>
              <a:spcAft>
                <a:spcPts val="0"/>
              </a:spcAft>
              <a:buClrTx/>
              <a:buSzTx/>
              <a:tabLst/>
              <a:defRPr/>
            </a:pPr>
            <a:endParaRPr kumimoji="0" lang="en-US" sz="800" b="1" i="0" u="none" strike="noStrike" kern="1200" cap="none" spc="0" normalizeH="0" baseline="0" noProof="0" dirty="0">
              <a:ln>
                <a:noFill/>
              </a:ln>
              <a:solidFill>
                <a:prstClr val="black">
                  <a:lumMod val="75000"/>
                  <a:lumOff val="25000"/>
                </a:prstClr>
              </a:solidFill>
              <a:effectLst/>
              <a:uLnTx/>
              <a:uFillTx/>
              <a:latin typeface="Helvetica"/>
              <a:ea typeface="+mn-ea"/>
              <a:cs typeface="+mn-cs"/>
            </a:endParaRPr>
          </a:p>
          <a:p>
            <a:pPr marL="342900" marR="0" lvl="0"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q"/>
              <a:tabLst/>
              <a:defRPr/>
            </a:pPr>
            <a:r>
              <a:rPr kumimoji="0" lang="en-US" sz="1400" i="0" u="none" strike="noStrike" kern="1200" cap="none" spc="0" normalizeH="0" baseline="0" noProof="0" dirty="0">
                <a:ln>
                  <a:noFill/>
                </a:ln>
                <a:solidFill>
                  <a:prstClr val="black">
                    <a:lumMod val="75000"/>
                    <a:lumOff val="25000"/>
                  </a:prstClr>
                </a:solidFill>
                <a:effectLst/>
                <a:uLnTx/>
                <a:uFillTx/>
                <a:latin typeface="Helvetica"/>
                <a:ea typeface="+mn-ea"/>
                <a:cs typeface="+mn-cs"/>
              </a:rPr>
              <a:t>Share the Public Declaration of Intent to launch the Code</a:t>
            </a:r>
          </a:p>
          <a:p>
            <a:pPr marL="342900" marR="0" lvl="0"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q"/>
              <a:tabLst/>
              <a:defRPr/>
            </a:pPr>
            <a:endParaRPr lang="en-US" sz="2400" dirty="0">
              <a:solidFill>
                <a:prstClr val="black">
                  <a:lumMod val="75000"/>
                  <a:lumOff val="25000"/>
                </a:prstClr>
              </a:solidFill>
              <a:latin typeface="Helvetica"/>
            </a:endParaRPr>
          </a:p>
          <a:p>
            <a:pPr marL="342900" marR="0" lvl="0"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q"/>
              <a:tabLst/>
              <a:defRPr/>
            </a:pPr>
            <a:r>
              <a:rPr lang="en-US" sz="1400" dirty="0">
                <a:solidFill>
                  <a:prstClr val="black">
                    <a:lumMod val="75000"/>
                    <a:lumOff val="25000"/>
                  </a:prstClr>
                </a:solidFill>
                <a:latin typeface="Helvetica"/>
              </a:rPr>
              <a:t>Provide basic information about the Code’s Champions &amp; National Coalition, Coordinator, Aggregator and the Code’s  parameters by completing the Country Data Sheet </a:t>
            </a:r>
            <a:r>
              <a:rPr lang="en-US" sz="1200" dirty="0">
                <a:solidFill>
                  <a:prstClr val="black">
                    <a:lumMod val="75000"/>
                    <a:lumOff val="25000"/>
                  </a:prstClr>
                </a:solidFill>
                <a:latin typeface="Helvetica"/>
              </a:rPr>
              <a:t>(</a:t>
            </a:r>
            <a:r>
              <a:rPr lang="en-US" sz="1600" u="sng" dirty="0">
                <a:solidFill>
                  <a:srgbClr val="0563C1"/>
                </a:solidFill>
                <a:effectLst/>
                <a:latin typeface="Calibri" panose="020F0502020204030204" pitchFamily="34" charset="0"/>
                <a:ea typeface="Calibri" panose="020F0502020204030204" pitchFamily="34" charset="0"/>
                <a:hlinkClick r:id="rId6"/>
              </a:rPr>
              <a:t>https://bit.ly/WEFinanceCode_Countries</a:t>
            </a:r>
            <a:r>
              <a:rPr lang="en-US" sz="1200" dirty="0">
                <a:solidFill>
                  <a:prstClr val="black">
                    <a:lumMod val="75000"/>
                    <a:lumOff val="25000"/>
                  </a:prstClr>
                </a:solidFill>
                <a:latin typeface="Helvetica"/>
              </a:rPr>
              <a:t>)</a:t>
            </a:r>
            <a:endParaRPr lang="en-US" sz="1400" dirty="0">
              <a:solidFill>
                <a:prstClr val="black">
                  <a:lumMod val="75000"/>
                  <a:lumOff val="25000"/>
                </a:prstClr>
              </a:solidFill>
              <a:latin typeface="Helvetica"/>
            </a:endParaRPr>
          </a:p>
          <a:p>
            <a:pPr marL="342900" marR="0" lvl="0"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q"/>
              <a:tabLst/>
              <a:defRPr/>
            </a:pPr>
            <a:endParaRPr lang="en-US" sz="4400" dirty="0">
              <a:solidFill>
                <a:prstClr val="black">
                  <a:lumMod val="75000"/>
                  <a:lumOff val="25000"/>
                </a:prstClr>
              </a:solidFill>
              <a:latin typeface="Helvetica"/>
            </a:endParaRPr>
          </a:p>
          <a:p>
            <a:pPr marL="342900" marR="0" lvl="0"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q"/>
              <a:tabLst/>
              <a:defRPr/>
            </a:pPr>
            <a:r>
              <a:rPr lang="en-US" sz="1400" dirty="0">
                <a:solidFill>
                  <a:prstClr val="black">
                    <a:lumMod val="75000"/>
                    <a:lumOff val="25000"/>
                  </a:prstClr>
                </a:solidFill>
                <a:latin typeface="Helvetica"/>
              </a:rPr>
              <a:t>Share an overview of the Country Code framework after its customization, including definitions, indicators, reporting timeline and list of founding signatories.</a:t>
            </a:r>
          </a:p>
          <a:p>
            <a:pPr marL="342900" marR="0" lvl="0"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q"/>
              <a:tabLst/>
              <a:defRPr/>
            </a:pPr>
            <a:endParaRPr kumimoji="0" lang="en-US" sz="1400" i="0" u="none" strike="noStrike" kern="1200" cap="none" spc="0" normalizeH="0" baseline="0" noProof="0" dirty="0">
              <a:ln>
                <a:noFill/>
              </a:ln>
              <a:solidFill>
                <a:prstClr val="black">
                  <a:lumMod val="75000"/>
                  <a:lumOff val="25000"/>
                </a:prstClr>
              </a:solidFill>
              <a:effectLst/>
              <a:uLnTx/>
              <a:uFillTx/>
              <a:latin typeface="Helvetica"/>
              <a:ea typeface="+mn-ea"/>
              <a:cs typeface="+mn-cs"/>
            </a:endParaRPr>
          </a:p>
          <a:p>
            <a:pPr marL="342900" marR="0" lvl="0"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q"/>
              <a:tabLst/>
              <a:defRPr/>
            </a:pPr>
            <a:endParaRPr kumimoji="0" lang="en-US" i="0" u="none" strike="noStrike" kern="1200" cap="none" spc="0" normalizeH="0" baseline="0" noProof="0" dirty="0">
              <a:ln>
                <a:noFill/>
              </a:ln>
              <a:solidFill>
                <a:prstClr val="black">
                  <a:lumMod val="75000"/>
                  <a:lumOff val="25000"/>
                </a:prstClr>
              </a:solidFill>
              <a:effectLst/>
              <a:uLnTx/>
              <a:uFillTx/>
              <a:latin typeface="Helvetica"/>
              <a:ea typeface="+mn-ea"/>
              <a:cs typeface="+mn-cs"/>
            </a:endParaRPr>
          </a:p>
          <a:p>
            <a:pPr marL="342900" marR="0" lvl="0"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q"/>
              <a:tabLst/>
              <a:defRPr/>
            </a:pPr>
            <a:r>
              <a:rPr kumimoji="0" lang="en-US" sz="1400" i="0" u="none" strike="noStrike" kern="1200" cap="none" spc="0" normalizeH="0" baseline="0" noProof="0" dirty="0">
                <a:ln>
                  <a:noFill/>
                </a:ln>
                <a:solidFill>
                  <a:prstClr val="black">
                    <a:lumMod val="75000"/>
                    <a:lumOff val="25000"/>
                  </a:prstClr>
                </a:solidFill>
                <a:effectLst/>
                <a:uLnTx/>
                <a:uFillTx/>
                <a:latin typeface="Helvetica"/>
                <a:ea typeface="+mn-ea"/>
                <a:cs typeface="+mn-cs"/>
              </a:rPr>
              <a:t>Annual reporting starting one year after on-boarding signatories</a:t>
            </a:r>
          </a:p>
          <a:p>
            <a:pPr marL="800100" lvl="1" indent="-342900">
              <a:spcBef>
                <a:spcPts val="500"/>
              </a:spcBef>
              <a:buFont typeface="Wingdings" panose="05000000000000000000" pitchFamily="2" charset="2"/>
              <a:buChar char="q"/>
              <a:defRPr/>
            </a:pPr>
            <a:r>
              <a:rPr lang="en-US" sz="1400" dirty="0">
                <a:solidFill>
                  <a:prstClr val="black">
                    <a:lumMod val="75000"/>
                    <a:lumOff val="25000"/>
                  </a:prstClr>
                </a:solidFill>
                <a:latin typeface="Helvetica"/>
              </a:rPr>
              <a:t>Indicators disaggregated for micro and SME by financial institution reported to OECD</a:t>
            </a:r>
          </a:p>
          <a:p>
            <a:pPr marL="800100" lvl="1" indent="-342900">
              <a:spcBef>
                <a:spcPts val="500"/>
              </a:spcBef>
              <a:buFont typeface="Wingdings" panose="05000000000000000000" pitchFamily="2" charset="2"/>
              <a:buChar char="q"/>
              <a:defRPr/>
            </a:pPr>
            <a:r>
              <a:rPr kumimoji="0" lang="en-US" sz="1400" i="0" u="none" strike="noStrike" kern="1200" cap="none" spc="0" normalizeH="0" baseline="0" noProof="0" dirty="0">
                <a:ln>
                  <a:noFill/>
                </a:ln>
                <a:solidFill>
                  <a:prstClr val="black">
                    <a:lumMod val="75000"/>
                    <a:lumOff val="25000"/>
                  </a:prstClr>
                </a:solidFill>
                <a:effectLst/>
                <a:uLnTx/>
                <a:uFillTx/>
                <a:latin typeface="Helvetica"/>
                <a:ea typeface="+mn-ea"/>
                <a:cs typeface="+mn-cs"/>
              </a:rPr>
              <a:t>Survey-based input into global annual report </a:t>
            </a:r>
          </a:p>
        </p:txBody>
      </p:sp>
      <p:sp>
        <p:nvSpPr>
          <p:cNvPr id="7" name="TextBox 6">
            <a:extLst>
              <a:ext uri="{FF2B5EF4-FFF2-40B4-BE49-F238E27FC236}">
                <a16:creationId xmlns:a16="http://schemas.microsoft.com/office/drawing/2014/main" id="{EC4D6E77-938E-B212-4E69-4C24A17D1F2E}"/>
              </a:ext>
            </a:extLst>
          </p:cNvPr>
          <p:cNvSpPr txBox="1"/>
          <p:nvPr/>
        </p:nvSpPr>
        <p:spPr>
          <a:xfrm>
            <a:off x="6209144" y="1017346"/>
            <a:ext cx="5906505" cy="6186309"/>
          </a:xfrm>
          <a:prstGeom prst="rect">
            <a:avLst/>
          </a:prstGeom>
          <a:noFill/>
        </p:spPr>
        <p:txBody>
          <a:bodyPr wrap="square" rtlCol="0">
            <a:spAutoFit/>
          </a:bodyPr>
          <a:lstStyle/>
          <a:p>
            <a:pPr marR="0" lvl="0" algn="l" defTabSz="914400" rtl="0" eaLnBrk="1" fontAlgn="auto" latinLnBrk="0" hangingPunct="1">
              <a:lnSpc>
                <a:spcPct val="100000"/>
              </a:lnSpc>
              <a:spcBef>
                <a:spcPts val="500"/>
              </a:spcBef>
              <a:spcAft>
                <a:spcPts val="0"/>
              </a:spcAft>
              <a:buClrTx/>
              <a:buSzTx/>
              <a:tabLst/>
              <a:defRPr/>
            </a:pPr>
            <a:r>
              <a:rPr kumimoji="0" lang="en-US" sz="1400" b="1" i="0" u="none" strike="noStrike" kern="1200" cap="none" spc="0" normalizeH="0" baseline="0" noProof="0">
                <a:ln>
                  <a:noFill/>
                </a:ln>
                <a:solidFill>
                  <a:prstClr val="black">
                    <a:lumMod val="75000"/>
                    <a:lumOff val="25000"/>
                  </a:prstClr>
                </a:solidFill>
                <a:effectLst/>
                <a:uLnTx/>
                <a:uFillTx/>
                <a:latin typeface="Helvetica"/>
                <a:ea typeface="+mn-ea"/>
                <a:cs typeface="+mn-cs"/>
              </a:rPr>
              <a:t>We-Fi actions to support Country Pilots:</a:t>
            </a:r>
          </a:p>
          <a:p>
            <a:pPr marR="0" lvl="0" algn="l" defTabSz="914400" rtl="0" eaLnBrk="1" fontAlgn="auto" latinLnBrk="0" hangingPunct="1">
              <a:lnSpc>
                <a:spcPct val="100000"/>
              </a:lnSpc>
              <a:spcBef>
                <a:spcPts val="500"/>
              </a:spcBef>
              <a:spcAft>
                <a:spcPts val="0"/>
              </a:spcAft>
              <a:buClrTx/>
              <a:buSzTx/>
              <a:tabLst/>
              <a:defRPr/>
            </a:pPr>
            <a:endParaRPr kumimoji="0" lang="en-US" sz="800" b="1" i="0" u="none" strike="noStrike" kern="1200" cap="none" spc="0" normalizeH="0" baseline="0" noProof="0">
              <a:ln>
                <a:noFill/>
              </a:ln>
              <a:solidFill>
                <a:prstClr val="black">
                  <a:lumMod val="75000"/>
                  <a:lumOff val="25000"/>
                </a:prstClr>
              </a:solidFill>
              <a:effectLst/>
              <a:uLnTx/>
              <a:uFillTx/>
              <a:latin typeface="Helvetica"/>
              <a:ea typeface="+mn-ea"/>
              <a:cs typeface="+mn-cs"/>
            </a:endParaRPr>
          </a:p>
          <a:p>
            <a:pPr marL="342900" marR="0" lvl="0"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q"/>
              <a:tabLst/>
              <a:defRPr/>
            </a:pPr>
            <a:r>
              <a:rPr kumimoji="0" lang="en-US" sz="1400" i="0" u="none" strike="noStrike" kern="1200" cap="none" spc="0" normalizeH="0" baseline="0" noProof="0">
                <a:ln>
                  <a:noFill/>
                </a:ln>
                <a:solidFill>
                  <a:prstClr val="black">
                    <a:lumMod val="75000"/>
                    <a:lumOff val="25000"/>
                  </a:prstClr>
                </a:solidFill>
                <a:effectLst/>
                <a:uLnTx/>
                <a:uFillTx/>
                <a:latin typeface="Helvetica"/>
                <a:ea typeface="+mn-ea"/>
                <a:cs typeface="+mn-cs"/>
              </a:rPr>
              <a:t>Amplify announcement globally through its communication channels and events</a:t>
            </a:r>
          </a:p>
          <a:p>
            <a:pPr marL="342900" marR="0" lvl="0"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q"/>
              <a:tabLst/>
              <a:defRPr/>
            </a:pPr>
            <a:endParaRPr lang="en-US" sz="900">
              <a:solidFill>
                <a:prstClr val="black">
                  <a:lumMod val="75000"/>
                  <a:lumOff val="25000"/>
                </a:prstClr>
              </a:solidFill>
              <a:latin typeface="Helvetica"/>
            </a:endParaRPr>
          </a:p>
          <a:p>
            <a:pPr marL="342900" marR="0" lvl="0"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q"/>
              <a:tabLst/>
              <a:defRPr/>
            </a:pPr>
            <a:r>
              <a:rPr lang="en-US" sz="1400">
                <a:solidFill>
                  <a:prstClr val="black">
                    <a:lumMod val="75000"/>
                    <a:lumOff val="25000"/>
                  </a:prstClr>
                </a:solidFill>
                <a:latin typeface="Helvetica"/>
              </a:rPr>
              <a:t>Invite Champions to the WE Finance Leaders Community of high-level representatives of financial institutions around the world (events, network) </a:t>
            </a:r>
          </a:p>
          <a:p>
            <a:pPr marL="342900" marR="0" lvl="0"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q"/>
              <a:tabLst/>
              <a:defRPr/>
            </a:pPr>
            <a:r>
              <a:rPr lang="en-US" sz="1400">
                <a:solidFill>
                  <a:prstClr val="black">
                    <a:lumMod val="75000"/>
                    <a:lumOff val="25000"/>
                  </a:prstClr>
                </a:solidFill>
                <a:latin typeface="Helvetica"/>
              </a:rPr>
              <a:t>Invite Champions, Coordinator and Aggregator to Community of Champions a peer learning network, inc. UK study tour*</a:t>
            </a:r>
          </a:p>
          <a:p>
            <a:pPr marL="342900" marR="0" lvl="0"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q"/>
              <a:tabLst/>
              <a:defRPr/>
            </a:pPr>
            <a:r>
              <a:rPr lang="en-US" sz="1400">
                <a:solidFill>
                  <a:prstClr val="black">
                    <a:lumMod val="75000"/>
                    <a:lumOff val="25000"/>
                  </a:prstClr>
                </a:solidFill>
                <a:latin typeface="Helvetica"/>
              </a:rPr>
              <a:t>Connect with global FSP and ecosystem Signatories, as applicable </a:t>
            </a:r>
          </a:p>
          <a:p>
            <a:pPr marL="342900" marR="0" lvl="0"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q"/>
              <a:tabLst/>
              <a:defRPr/>
            </a:pPr>
            <a:endParaRPr lang="en-US" sz="500">
              <a:solidFill>
                <a:prstClr val="black">
                  <a:lumMod val="75000"/>
                  <a:lumOff val="25000"/>
                </a:prstClr>
              </a:solidFill>
              <a:latin typeface="Helvetica"/>
            </a:endParaRPr>
          </a:p>
          <a:p>
            <a:pPr marL="342900" marR="0" lvl="0"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q"/>
              <a:tabLst/>
              <a:defRPr/>
            </a:pPr>
            <a:r>
              <a:rPr lang="en-US" sz="1400">
                <a:solidFill>
                  <a:prstClr val="black">
                    <a:lumMod val="75000"/>
                    <a:lumOff val="25000"/>
                  </a:prstClr>
                </a:solidFill>
                <a:latin typeface="Helvetica"/>
              </a:rPr>
              <a:t>Validate Code against global minimum requirements</a:t>
            </a:r>
          </a:p>
          <a:p>
            <a:pPr marL="342900" marR="0" lvl="0"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q"/>
              <a:tabLst/>
              <a:defRPr/>
            </a:pPr>
            <a:r>
              <a:rPr kumimoji="0" lang="en-US" sz="1400" i="0" u="none" strike="noStrike" kern="1200" cap="none" spc="0" normalizeH="0" baseline="0" noProof="0">
                <a:ln>
                  <a:noFill/>
                </a:ln>
                <a:solidFill>
                  <a:prstClr val="black">
                    <a:lumMod val="75000"/>
                    <a:lumOff val="25000"/>
                  </a:prstClr>
                </a:solidFill>
                <a:effectLst/>
                <a:uLnTx/>
                <a:uFillTx/>
                <a:latin typeface="Helvetica"/>
                <a:ea typeface="+mn-ea"/>
                <a:cs typeface="+mn-cs"/>
              </a:rPr>
              <a:t>Feature Country Code on </a:t>
            </a:r>
            <a:r>
              <a:rPr kumimoji="0" lang="en-US" sz="1400" i="0" u="none" strike="noStrike" kern="1200" cap="none" spc="0" normalizeH="0" baseline="0" noProof="0">
                <a:ln>
                  <a:noFill/>
                </a:ln>
                <a:solidFill>
                  <a:prstClr val="black">
                    <a:lumMod val="75000"/>
                    <a:lumOff val="25000"/>
                  </a:prstClr>
                </a:solidFill>
                <a:effectLst/>
                <a:uLnTx/>
                <a:uFillTx/>
                <a:latin typeface="Helvetica"/>
                <a:hlinkClick r:id="rId7"/>
              </a:rPr>
              <a:t>www.wefinance</a:t>
            </a:r>
            <a:r>
              <a:rPr lang="en-US" sz="1400">
                <a:solidFill>
                  <a:prstClr val="black">
                    <a:lumMod val="75000"/>
                    <a:lumOff val="25000"/>
                  </a:prstClr>
                </a:solidFill>
                <a:latin typeface="Helvetica"/>
                <a:hlinkClick r:id="rId7"/>
              </a:rPr>
              <a:t>code.org</a:t>
            </a:r>
            <a:r>
              <a:rPr lang="en-US" sz="1400">
                <a:solidFill>
                  <a:prstClr val="black">
                    <a:lumMod val="75000"/>
                    <a:lumOff val="25000"/>
                  </a:prstClr>
                </a:solidFill>
                <a:latin typeface="Helvetica"/>
              </a:rPr>
              <a:t> website</a:t>
            </a:r>
          </a:p>
          <a:p>
            <a:pPr marL="342900" marR="0" lvl="0"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q"/>
              <a:tabLst/>
              <a:defRPr/>
            </a:pPr>
            <a:r>
              <a:rPr lang="en-US" sz="1400">
                <a:solidFill>
                  <a:prstClr val="black">
                    <a:lumMod val="75000"/>
                    <a:lumOff val="25000"/>
                  </a:prstClr>
                </a:solidFill>
                <a:latin typeface="Helvetica"/>
              </a:rPr>
              <a:t>Invite FSP Signatories to global peer learning networks for sr. mgrs. (Primer on WSME business &amp; strategy) and operational staff (Data Learning Series)</a:t>
            </a:r>
          </a:p>
          <a:p>
            <a:pPr marL="342900" marR="0" lvl="0"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q"/>
              <a:tabLst/>
              <a:defRPr/>
            </a:pPr>
            <a:endParaRPr lang="en-US" sz="500">
              <a:solidFill>
                <a:prstClr val="black">
                  <a:lumMod val="75000"/>
                  <a:lumOff val="25000"/>
                </a:prstClr>
              </a:solidFill>
              <a:latin typeface="Helvetica"/>
            </a:endParaRPr>
          </a:p>
          <a:p>
            <a:pPr marL="342900" marR="0" lvl="0"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q"/>
              <a:tabLst/>
              <a:defRPr/>
            </a:pPr>
            <a:r>
              <a:rPr lang="en-US" sz="1400">
                <a:solidFill>
                  <a:prstClr val="black">
                    <a:lumMod val="75000"/>
                    <a:lumOff val="25000"/>
                  </a:prstClr>
                </a:solidFill>
                <a:latin typeface="Helvetica"/>
              </a:rPr>
              <a:t>Data validation to include in OECD SME scoreboard</a:t>
            </a:r>
          </a:p>
          <a:p>
            <a:pPr marL="342900" marR="0" lvl="0"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q"/>
              <a:tabLst/>
              <a:defRPr/>
            </a:pPr>
            <a:r>
              <a:rPr lang="en-US" sz="1400">
                <a:solidFill>
                  <a:prstClr val="black">
                    <a:lumMod val="75000"/>
                    <a:lumOff val="25000"/>
                  </a:prstClr>
                </a:solidFill>
                <a:latin typeface="Helvetica"/>
              </a:rPr>
              <a:t>Feature in global Annual Report</a:t>
            </a:r>
          </a:p>
          <a:p>
            <a:pPr marL="342900" marR="0" lvl="0"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q"/>
              <a:tabLst/>
              <a:defRPr/>
            </a:pPr>
            <a:r>
              <a:rPr lang="en-US" sz="1400">
                <a:solidFill>
                  <a:prstClr val="black">
                    <a:lumMod val="75000"/>
                    <a:lumOff val="25000"/>
                  </a:prstClr>
                </a:solidFill>
                <a:latin typeface="Helvetica"/>
              </a:rPr>
              <a:t>Access to global data to assess baseline and progress over time</a:t>
            </a:r>
          </a:p>
          <a:p>
            <a:pPr marL="342900" marR="0" lvl="0"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q"/>
              <a:tabLst/>
              <a:defRPr/>
            </a:pPr>
            <a:r>
              <a:rPr lang="en-US" sz="1400">
                <a:solidFill>
                  <a:prstClr val="black">
                    <a:lumMod val="75000"/>
                    <a:lumOff val="25000"/>
                  </a:prstClr>
                </a:solidFill>
                <a:latin typeface="Helvetica"/>
              </a:rPr>
              <a:t>Invitation to learning events</a:t>
            </a:r>
          </a:p>
          <a:p>
            <a:pPr marL="342900" marR="0" lvl="0"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q"/>
              <a:tabLst/>
              <a:defRPr/>
            </a:pPr>
            <a:endParaRPr lang="en-US" sz="1400">
              <a:solidFill>
                <a:prstClr val="black">
                  <a:lumMod val="75000"/>
                  <a:lumOff val="25000"/>
                </a:prstClr>
              </a:solidFill>
              <a:latin typeface="Helvetica"/>
            </a:endParaRPr>
          </a:p>
          <a:p>
            <a:pPr marL="342900" marR="0" lvl="0"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q"/>
              <a:tabLst/>
              <a:defRPr/>
            </a:pPr>
            <a:endParaRPr kumimoji="0" lang="en-US" sz="1400" i="0" u="none" strike="noStrike" kern="1200" cap="none" spc="0" normalizeH="0" baseline="0" noProof="0">
              <a:ln>
                <a:noFill/>
              </a:ln>
              <a:solidFill>
                <a:prstClr val="black">
                  <a:lumMod val="75000"/>
                  <a:lumOff val="25000"/>
                </a:prstClr>
              </a:solidFill>
              <a:effectLst/>
              <a:uLnTx/>
              <a:uFillTx/>
              <a:latin typeface="Helvetica"/>
              <a:ea typeface="+mn-ea"/>
              <a:cs typeface="+mn-cs"/>
            </a:endParaRPr>
          </a:p>
          <a:p>
            <a:pPr marL="342900" marR="0" lvl="0" indent="-342900" algn="l" defTabSz="914400" rtl="0" eaLnBrk="1" fontAlgn="auto" latinLnBrk="0" hangingPunct="1">
              <a:lnSpc>
                <a:spcPct val="100000"/>
              </a:lnSpc>
              <a:spcBef>
                <a:spcPts val="500"/>
              </a:spcBef>
              <a:spcAft>
                <a:spcPts val="0"/>
              </a:spcAft>
              <a:buClrTx/>
              <a:buSzTx/>
              <a:buFont typeface="Wingdings" panose="05000000000000000000" pitchFamily="2" charset="2"/>
              <a:buChar char="q"/>
              <a:tabLst/>
              <a:defRPr/>
            </a:pPr>
            <a:endParaRPr kumimoji="0" lang="en-US" sz="1400" i="0" u="none" strike="noStrike" kern="1200" cap="none" spc="0" normalizeH="0" baseline="0" noProof="0">
              <a:ln>
                <a:noFill/>
              </a:ln>
              <a:solidFill>
                <a:prstClr val="black">
                  <a:lumMod val="75000"/>
                  <a:lumOff val="25000"/>
                </a:prstClr>
              </a:solidFill>
              <a:effectLst/>
              <a:uLnTx/>
              <a:uFillTx/>
              <a:latin typeface="Helvetica"/>
              <a:ea typeface="+mn-ea"/>
              <a:cs typeface="+mn-cs"/>
            </a:endParaRPr>
          </a:p>
        </p:txBody>
      </p:sp>
      <p:cxnSp>
        <p:nvCxnSpPr>
          <p:cNvPr id="3" name="Straight Connector 2">
            <a:extLst>
              <a:ext uri="{FF2B5EF4-FFF2-40B4-BE49-F238E27FC236}">
                <a16:creationId xmlns:a16="http://schemas.microsoft.com/office/drawing/2014/main" id="{92D39EC3-AB6B-6AB9-8AF9-3052AE7C1F84}"/>
              </a:ext>
            </a:extLst>
          </p:cNvPr>
          <p:cNvCxnSpPr>
            <a:cxnSpLocks/>
          </p:cNvCxnSpPr>
          <p:nvPr/>
        </p:nvCxnSpPr>
        <p:spPr>
          <a:xfrm>
            <a:off x="179294" y="2196667"/>
            <a:ext cx="1183341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DC72EC2-2388-47FB-15E2-6C86F2631180}"/>
              </a:ext>
            </a:extLst>
          </p:cNvPr>
          <p:cNvCxnSpPr>
            <a:cxnSpLocks/>
          </p:cNvCxnSpPr>
          <p:nvPr/>
        </p:nvCxnSpPr>
        <p:spPr>
          <a:xfrm>
            <a:off x="179294" y="3778466"/>
            <a:ext cx="1183341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EC4A0C2-E105-5F97-BCE1-E5834CA26B6C}"/>
              </a:ext>
            </a:extLst>
          </p:cNvPr>
          <p:cNvCxnSpPr>
            <a:cxnSpLocks/>
          </p:cNvCxnSpPr>
          <p:nvPr/>
        </p:nvCxnSpPr>
        <p:spPr>
          <a:xfrm>
            <a:off x="179294" y="5137540"/>
            <a:ext cx="1183341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 name="Isosceles Triangle 7">
            <a:extLst>
              <a:ext uri="{FF2B5EF4-FFF2-40B4-BE49-F238E27FC236}">
                <a16:creationId xmlns:a16="http://schemas.microsoft.com/office/drawing/2014/main" id="{C01499E8-D8AE-DB0C-9E42-C6B615C76227}"/>
              </a:ext>
            </a:extLst>
          </p:cNvPr>
          <p:cNvSpPr/>
          <p:nvPr/>
        </p:nvSpPr>
        <p:spPr>
          <a:xfrm rot="5400000">
            <a:off x="5597594" y="1768316"/>
            <a:ext cx="640080" cy="13044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120CEDE5-1D9E-EF64-BF69-2B93263A71C4}"/>
              </a:ext>
            </a:extLst>
          </p:cNvPr>
          <p:cNvSpPr/>
          <p:nvPr/>
        </p:nvSpPr>
        <p:spPr>
          <a:xfrm rot="5400000">
            <a:off x="5597594" y="2910787"/>
            <a:ext cx="640080" cy="13044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07F2DAEE-F1DE-7540-857D-C95773AD629C}"/>
              </a:ext>
            </a:extLst>
          </p:cNvPr>
          <p:cNvSpPr/>
          <p:nvPr/>
        </p:nvSpPr>
        <p:spPr>
          <a:xfrm rot="5400000">
            <a:off x="5597594" y="4200111"/>
            <a:ext cx="640080" cy="13044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6C1F0F66-91CE-D423-ACD8-C225763FCC5F}"/>
              </a:ext>
            </a:extLst>
          </p:cNvPr>
          <p:cNvSpPr/>
          <p:nvPr/>
        </p:nvSpPr>
        <p:spPr>
          <a:xfrm rot="5400000">
            <a:off x="5597594" y="5583555"/>
            <a:ext cx="640080" cy="13044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4DBBE6B-4E55-F743-6E81-F6A274851343}"/>
              </a:ext>
            </a:extLst>
          </p:cNvPr>
          <p:cNvSpPr txBox="1"/>
          <p:nvPr/>
        </p:nvSpPr>
        <p:spPr>
          <a:xfrm>
            <a:off x="107272" y="6296206"/>
            <a:ext cx="12002188" cy="430887"/>
          </a:xfrm>
          <a:prstGeom prst="rect">
            <a:avLst/>
          </a:prstGeom>
          <a:noFill/>
        </p:spPr>
        <p:txBody>
          <a:bodyPr wrap="square" rtlCol="0">
            <a:spAutoFit/>
          </a:bodyPr>
          <a:lstStyle/>
          <a:p>
            <a:r>
              <a:rPr lang="en-US" sz="1050"/>
              <a:t>* Peer learning is delivered in partnership with Financial Alliance for Women. Topics include building national coalitions and action planning; WMSMEs definitions &amp; indicators; reporting templates &amp; national scorecards; automating reporting &amp; data visualization; strategies and actions to build WMSME capacity.</a:t>
            </a:r>
          </a:p>
        </p:txBody>
      </p:sp>
    </p:spTree>
    <p:extLst>
      <p:ext uri="{BB962C8B-B14F-4D97-AF65-F5344CB8AC3E}">
        <p14:creationId xmlns:p14="http://schemas.microsoft.com/office/powerpoint/2010/main" val="197838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BA2FCA8E-1D96-72A8-5649-09BE345C5389}"/>
              </a:ext>
            </a:extLst>
          </p:cNvPr>
          <p:cNvSpPr>
            <a:spLocks noGrp="1"/>
          </p:cNvSpPr>
          <p:nvPr>
            <p:ph type="title"/>
          </p:nvPr>
        </p:nvSpPr>
        <p:spPr/>
        <p:txBody>
          <a:bodyPr vert="horz">
            <a:normAutofit/>
          </a:bodyPr>
          <a:lstStyle/>
          <a:p>
            <a:r>
              <a:rPr lang="en-GB"/>
              <a:t>Workshop Agenda and Goals</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852949411"/>
              </p:ext>
            </p:extLst>
          </p:nvPr>
        </p:nvGraphicFramePr>
        <p:xfrm>
          <a:off x="1325947" y="1802219"/>
          <a:ext cx="9219156" cy="3429000"/>
        </p:xfrm>
        <a:graphic>
          <a:graphicData uri="http://schemas.openxmlformats.org/drawingml/2006/table">
            <a:tbl>
              <a:tblPr firstRow="1" bandRow="1">
                <a:tableStyleId>{5C22544A-7EE6-4342-B048-85BDC9FD1C3A}</a:tableStyleId>
              </a:tblPr>
              <a:tblGrid>
                <a:gridCol w="938111">
                  <a:extLst>
                    <a:ext uri="{9D8B030D-6E8A-4147-A177-3AD203B41FA5}">
                      <a16:colId xmlns:a16="http://schemas.microsoft.com/office/drawing/2014/main" val="1328137161"/>
                    </a:ext>
                  </a:extLst>
                </a:gridCol>
                <a:gridCol w="8281045">
                  <a:extLst>
                    <a:ext uri="{9D8B030D-6E8A-4147-A177-3AD203B41FA5}">
                      <a16:colId xmlns:a16="http://schemas.microsoft.com/office/drawing/2014/main" val="805773408"/>
                    </a:ext>
                  </a:extLst>
                </a:gridCol>
              </a:tblGrid>
              <a:tr h="1143000">
                <a:tc>
                  <a:txBody>
                    <a:bodyPr/>
                    <a:lstStyle/>
                    <a:p>
                      <a:pPr algn="ctr"/>
                      <a:r>
                        <a:rPr lang="en-US" sz="3400" b="0">
                          <a:solidFill>
                            <a:schemeClr val="bg1"/>
                          </a:solidFill>
                        </a:rPr>
                        <a:t>1</a:t>
                      </a:r>
                    </a:p>
                  </a:txBody>
                  <a:tcPr anchor="ctr">
                    <a:lnL w="12700" cap="flat" cmpd="sng" algn="ctr">
                      <a:no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6359"/>
                    </a:solidFill>
                  </a:tcPr>
                </a:tc>
                <a:tc>
                  <a:txBody>
                    <a:bodyPr/>
                    <a:lstStyle/>
                    <a:p>
                      <a:pPr marL="174625" indent="0"/>
                      <a:r>
                        <a:rPr lang="en-US" sz="1800" b="1" kern="1200">
                          <a:solidFill>
                            <a:schemeClr val="bg1"/>
                          </a:solidFill>
                          <a:latin typeface="+mn-lt"/>
                          <a:ea typeface="+mn-ea"/>
                          <a:cs typeface="+mn-cs"/>
                        </a:rPr>
                        <a:t>THE UNTAPPED POTENTIAL OF FEMALE ENTREPRENEURS</a:t>
                      </a:r>
                    </a:p>
                  </a:txBody>
                  <a:tcPr anchor="ctr">
                    <a:lnL w="2857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6359"/>
                    </a:solidFill>
                  </a:tcPr>
                </a:tc>
                <a:extLst>
                  <a:ext uri="{0D108BD9-81ED-4DB2-BD59-A6C34878D82A}">
                    <a16:rowId xmlns:a16="http://schemas.microsoft.com/office/drawing/2014/main" val="195598620"/>
                  </a:ext>
                </a:extLst>
              </a:tr>
              <a:tr h="1143000">
                <a:tc>
                  <a:txBody>
                    <a:bodyPr/>
                    <a:lstStyle/>
                    <a:p>
                      <a:pPr algn="ctr"/>
                      <a:r>
                        <a:rPr lang="en-US" sz="3200" b="0">
                          <a:solidFill>
                            <a:schemeClr val="tx1">
                              <a:lumMod val="95000"/>
                              <a:lumOff val="5000"/>
                            </a:schemeClr>
                          </a:solidFill>
                        </a:rPr>
                        <a:t>2</a:t>
                      </a:r>
                    </a:p>
                  </a:txBody>
                  <a:tcPr anchor="ctr">
                    <a:lnL w="12700" cap="flat" cmpd="sng" algn="ctr">
                      <a:no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indent="0"/>
                      <a:r>
                        <a:rPr lang="en-US" sz="1800" b="1" kern="1200">
                          <a:solidFill>
                            <a:schemeClr val="tx1"/>
                          </a:solidFill>
                          <a:latin typeface="+mn-lt"/>
                          <a:ea typeface="+mn-ea"/>
                          <a:cs typeface="+mn-cs"/>
                        </a:rPr>
                        <a:t>INTRODUCING THE WE FINANCE CODE</a:t>
                      </a:r>
                    </a:p>
                  </a:txBody>
                  <a:tcPr anchor="ctr">
                    <a:lnL w="2857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0496383"/>
                  </a:ext>
                </a:extLst>
              </a:tr>
              <a:tr h="1143000">
                <a:tc>
                  <a:txBody>
                    <a:bodyPr/>
                    <a:lstStyle/>
                    <a:p>
                      <a:pPr algn="ctr"/>
                      <a:r>
                        <a:rPr lang="en-US" sz="3200" b="0">
                          <a:solidFill>
                            <a:schemeClr val="tx1">
                              <a:lumMod val="95000"/>
                              <a:lumOff val="5000"/>
                            </a:schemeClr>
                          </a:solidFill>
                        </a:rPr>
                        <a:t>3</a:t>
                      </a:r>
                    </a:p>
                  </a:txBody>
                  <a:tcPr anchor="ctr">
                    <a:lnL w="12700" cap="flat" cmpd="sng" algn="ctr">
                      <a:no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indent="0"/>
                      <a:r>
                        <a:rPr lang="en-GB" sz="1800" b="1" kern="1200">
                          <a:solidFill>
                            <a:schemeClr val="tx1"/>
                          </a:solidFill>
                          <a:latin typeface="+mn-lt"/>
                          <a:ea typeface="+mn-ea"/>
                          <a:cs typeface="+mn-cs"/>
                        </a:rPr>
                        <a:t>LAUNCHING THE WE FINANCE CODE IN A COUNTRY</a:t>
                      </a:r>
                    </a:p>
                  </a:txBody>
                  <a:tcPr anchor="ctr">
                    <a:lnL w="2857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9320481"/>
                  </a:ext>
                </a:extLst>
              </a:tr>
            </a:tbl>
          </a:graphicData>
        </a:graphic>
      </p:graphicFrame>
      <p:sp>
        <p:nvSpPr>
          <p:cNvPr id="4" name="TextBox 3">
            <a:extLst>
              <a:ext uri="{FF2B5EF4-FFF2-40B4-BE49-F238E27FC236}">
                <a16:creationId xmlns:a16="http://schemas.microsoft.com/office/drawing/2014/main" id="{95AAAB27-BF28-F874-370A-E730AAD9B094}"/>
              </a:ext>
            </a:extLst>
          </p:cNvPr>
          <p:cNvSpPr txBox="1"/>
          <p:nvPr/>
        </p:nvSpPr>
        <p:spPr>
          <a:xfrm>
            <a:off x="340242" y="272533"/>
            <a:ext cx="6174954" cy="461665"/>
          </a:xfrm>
          <a:prstGeom prst="rect">
            <a:avLst/>
          </a:prstGeom>
          <a:noFill/>
        </p:spPr>
        <p:txBody>
          <a:bodyPr wrap="square">
            <a:spAutoFit/>
          </a:bodyPr>
          <a:lstStyle/>
          <a:p>
            <a:r>
              <a:rPr lang="en-GB" sz="2400">
                <a:solidFill>
                  <a:schemeClr val="bg1"/>
                </a:solidFill>
              </a:rPr>
              <a:t>Agenda</a:t>
            </a:r>
            <a:endParaRPr lang="en-US" sz="2400">
              <a:solidFill>
                <a:schemeClr val="bg1"/>
              </a:solidFill>
            </a:endParaRPr>
          </a:p>
        </p:txBody>
      </p:sp>
    </p:spTree>
    <p:extLst>
      <p:ext uri="{BB962C8B-B14F-4D97-AF65-F5344CB8AC3E}">
        <p14:creationId xmlns:p14="http://schemas.microsoft.com/office/powerpoint/2010/main" val="1800182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4B6050-BFF6-7BB9-56D7-DE2EEC403AD5}"/>
              </a:ext>
            </a:extLst>
          </p:cNvPr>
          <p:cNvSpPr/>
          <p:nvPr/>
        </p:nvSpPr>
        <p:spPr>
          <a:xfrm>
            <a:off x="0" y="931333"/>
            <a:ext cx="12192000" cy="126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108487" y="143841"/>
            <a:ext cx="12429641" cy="1325563"/>
          </a:xfrm>
        </p:spPr>
        <p:txBody>
          <a:bodyPr vert="horz" anchor="t">
            <a:normAutofit/>
          </a:bodyPr>
          <a:lstStyle/>
          <a:p>
            <a: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t>Setting a roadmap to implement the Code</a:t>
            </a:r>
            <a:endParaRPr lang="en-US" sz="2800" b="1" noProof="0">
              <a:sym typeface="Montserrat"/>
            </a:endParaRPr>
          </a:p>
        </p:txBody>
      </p:sp>
      <p:sp>
        <p:nvSpPr>
          <p:cNvPr id="20" name="TextBox 19">
            <a:extLst>
              <a:ext uri="{FF2B5EF4-FFF2-40B4-BE49-F238E27FC236}">
                <a16:creationId xmlns:a16="http://schemas.microsoft.com/office/drawing/2014/main" id="{0EF72CA7-A55C-F167-9F02-2D044247922C}"/>
              </a:ext>
            </a:extLst>
          </p:cNvPr>
          <p:cNvSpPr txBox="1"/>
          <p:nvPr/>
        </p:nvSpPr>
        <p:spPr>
          <a:xfrm>
            <a:off x="2401679" y="1352021"/>
            <a:ext cx="2101329" cy="5247590"/>
          </a:xfrm>
          <a:prstGeom prst="rect">
            <a:avLst/>
          </a:prstGeom>
          <a:noFill/>
        </p:spPr>
        <p:txBody>
          <a:bodyPr wrap="square" rtlCol="0">
            <a:spAutoFit/>
          </a:bodyPr>
          <a:lstStyle/>
          <a:p>
            <a:pPr>
              <a:spcBef>
                <a:spcPts val="600"/>
              </a:spcBef>
            </a:pPr>
            <a:r>
              <a:rPr lang="en-US" sz="1400" b="1">
                <a:solidFill>
                  <a:srgbClr val="8B3562"/>
                </a:solidFill>
              </a:rPr>
              <a:t>Build National Code Coalition</a:t>
            </a:r>
          </a:p>
          <a:p>
            <a:pPr>
              <a:spcBef>
                <a:spcPts val="600"/>
              </a:spcBef>
            </a:pPr>
            <a:endParaRPr lang="en-US" sz="1400"/>
          </a:p>
          <a:p>
            <a:pPr marL="342900" indent="-342900">
              <a:spcBef>
                <a:spcPts val="600"/>
              </a:spcBef>
              <a:buFont typeface="+mj-lt"/>
              <a:buAutoNum type="arabicPeriod"/>
            </a:pPr>
            <a:r>
              <a:rPr lang="en-US" sz="1400"/>
              <a:t>Expand the Champions to form a National Code Coalition</a:t>
            </a:r>
          </a:p>
          <a:p>
            <a:pPr marL="342900" indent="-342900">
              <a:spcBef>
                <a:spcPts val="600"/>
              </a:spcBef>
              <a:buFont typeface="+mj-lt"/>
              <a:buAutoNum type="arabicPeriod"/>
            </a:pPr>
            <a:r>
              <a:rPr lang="en-US" sz="1400"/>
              <a:t>Designate a Country Code Coordinator and Aggregator and define their roles</a:t>
            </a:r>
          </a:p>
          <a:p>
            <a:pPr marL="342900" indent="-342900">
              <a:spcBef>
                <a:spcPts val="600"/>
              </a:spcBef>
              <a:buFont typeface="+mj-lt"/>
              <a:buAutoNum type="arabicPeriod"/>
            </a:pPr>
            <a:r>
              <a:rPr lang="en-US" sz="1400"/>
              <a:t>Agree on a National Code Framework and Action Plan</a:t>
            </a:r>
          </a:p>
          <a:p>
            <a:pPr marL="342900" indent="-342900">
              <a:spcBef>
                <a:spcPts val="600"/>
              </a:spcBef>
              <a:buFont typeface="+mj-lt"/>
              <a:buAutoNum type="arabicPeriod"/>
            </a:pPr>
            <a:endParaRPr lang="en-US" sz="1400"/>
          </a:p>
          <a:p>
            <a:pPr marL="342900" indent="-342900">
              <a:spcBef>
                <a:spcPts val="600"/>
              </a:spcBef>
              <a:buFont typeface="+mj-lt"/>
              <a:buAutoNum type="arabicPeriod"/>
            </a:pPr>
            <a:endParaRPr lang="en-US" sz="1400"/>
          </a:p>
          <a:p>
            <a:pPr marL="342900" indent="-342900">
              <a:spcBef>
                <a:spcPts val="600"/>
              </a:spcBef>
              <a:buFont typeface="+mj-lt"/>
              <a:buAutoNum type="arabicPeriod"/>
            </a:pPr>
            <a:endParaRPr lang="en-US" sz="1400"/>
          </a:p>
          <a:p>
            <a:pPr marL="342900" indent="-342900">
              <a:spcBef>
                <a:spcPts val="600"/>
              </a:spcBef>
              <a:buFont typeface="+mj-lt"/>
              <a:buAutoNum type="arabicPeriod"/>
            </a:pPr>
            <a:endParaRPr lang="en-US" sz="1400"/>
          </a:p>
          <a:p>
            <a:pPr>
              <a:spcBef>
                <a:spcPts val="600"/>
              </a:spcBef>
            </a:pPr>
            <a:endParaRPr lang="en-US" sz="500">
              <a:solidFill>
                <a:schemeClr val="accent6">
                  <a:lumMod val="50000"/>
                </a:schemeClr>
              </a:solidFill>
            </a:endParaRPr>
          </a:p>
          <a:p>
            <a:pPr>
              <a:spcBef>
                <a:spcPts val="600"/>
              </a:spcBef>
            </a:pPr>
            <a:endParaRPr lang="en-US" sz="1400"/>
          </a:p>
        </p:txBody>
      </p:sp>
      <p:sp>
        <p:nvSpPr>
          <p:cNvPr id="22" name="TextBox 21">
            <a:extLst>
              <a:ext uri="{FF2B5EF4-FFF2-40B4-BE49-F238E27FC236}">
                <a16:creationId xmlns:a16="http://schemas.microsoft.com/office/drawing/2014/main" id="{DE2616D1-E6E7-3D75-D0C7-DF5A6750B040}"/>
              </a:ext>
            </a:extLst>
          </p:cNvPr>
          <p:cNvSpPr txBox="1"/>
          <p:nvPr/>
        </p:nvSpPr>
        <p:spPr>
          <a:xfrm>
            <a:off x="4701311" y="1333566"/>
            <a:ext cx="2349226" cy="5309146"/>
          </a:xfrm>
          <a:prstGeom prst="rect">
            <a:avLst/>
          </a:prstGeom>
          <a:noFill/>
        </p:spPr>
        <p:txBody>
          <a:bodyPr wrap="square" rtlCol="0">
            <a:spAutoFit/>
          </a:bodyPr>
          <a:lstStyle/>
          <a:p>
            <a:pPr>
              <a:spcBef>
                <a:spcPts val="600"/>
              </a:spcBef>
            </a:pPr>
            <a:r>
              <a:rPr lang="en-US" sz="1400" b="1">
                <a:solidFill>
                  <a:srgbClr val="8B3562"/>
                </a:solidFill>
              </a:rPr>
              <a:t>Customize Code to the National Context </a:t>
            </a:r>
          </a:p>
          <a:p>
            <a:pPr>
              <a:spcBef>
                <a:spcPts val="600"/>
              </a:spcBef>
            </a:pPr>
            <a:endParaRPr lang="en-US" sz="1400"/>
          </a:p>
          <a:p>
            <a:pPr marL="342900" indent="-342900">
              <a:spcBef>
                <a:spcPts val="600"/>
              </a:spcBef>
              <a:buFont typeface="+mj-lt"/>
              <a:buAutoNum type="arabicPeriod"/>
            </a:pPr>
            <a:r>
              <a:rPr lang="en-US" sz="1400"/>
              <a:t>Adapt the global commitment framework  (letter and guidance for signatories)</a:t>
            </a:r>
          </a:p>
          <a:p>
            <a:pPr marL="342900" indent="-342900">
              <a:spcBef>
                <a:spcPts val="600"/>
              </a:spcBef>
              <a:buFont typeface="+mj-lt"/>
              <a:buAutoNum type="arabicPeriod"/>
            </a:pPr>
            <a:r>
              <a:rPr lang="en-US" sz="1400"/>
              <a:t>Develop guidelines for commitments on leadership, data and action</a:t>
            </a:r>
          </a:p>
          <a:p>
            <a:pPr marL="342900" indent="-342900">
              <a:spcBef>
                <a:spcPts val="600"/>
              </a:spcBef>
              <a:buFont typeface="+mj-lt"/>
              <a:buAutoNum type="arabicPeriod"/>
            </a:pPr>
            <a:r>
              <a:rPr lang="en-US" sz="1400"/>
              <a:t>Establish an on-boarding process</a:t>
            </a:r>
          </a:p>
          <a:p>
            <a:pPr marL="342900" indent="-342900">
              <a:spcBef>
                <a:spcPts val="600"/>
              </a:spcBef>
              <a:buFont typeface="+mj-lt"/>
              <a:buAutoNum type="arabicPeriod"/>
            </a:pPr>
            <a:r>
              <a:rPr lang="en-US" sz="1400"/>
              <a:t>Conduct industry consultations on the program design</a:t>
            </a:r>
          </a:p>
          <a:p>
            <a:pPr>
              <a:spcBef>
                <a:spcPts val="600"/>
              </a:spcBef>
            </a:pPr>
            <a:endParaRPr lang="en-US" sz="1400"/>
          </a:p>
          <a:p>
            <a:pPr>
              <a:spcBef>
                <a:spcPts val="600"/>
              </a:spcBef>
            </a:pPr>
            <a:endParaRPr lang="en-US" sz="1400"/>
          </a:p>
          <a:p>
            <a:pPr>
              <a:spcBef>
                <a:spcPts val="600"/>
              </a:spcBef>
            </a:pPr>
            <a:endParaRPr lang="en-US" sz="1400"/>
          </a:p>
          <a:p>
            <a:pPr>
              <a:spcBef>
                <a:spcPts val="600"/>
              </a:spcBef>
            </a:pPr>
            <a:endParaRPr lang="en-US" sz="1400"/>
          </a:p>
        </p:txBody>
      </p:sp>
      <p:sp>
        <p:nvSpPr>
          <p:cNvPr id="24" name="TextBox 23">
            <a:extLst>
              <a:ext uri="{FF2B5EF4-FFF2-40B4-BE49-F238E27FC236}">
                <a16:creationId xmlns:a16="http://schemas.microsoft.com/office/drawing/2014/main" id="{396EBCC8-0CEE-C0DA-AD9A-69A70133D8D6}"/>
              </a:ext>
            </a:extLst>
          </p:cNvPr>
          <p:cNvSpPr txBox="1"/>
          <p:nvPr/>
        </p:nvSpPr>
        <p:spPr>
          <a:xfrm>
            <a:off x="7283364" y="1333566"/>
            <a:ext cx="2279281" cy="5570756"/>
          </a:xfrm>
          <a:prstGeom prst="rect">
            <a:avLst/>
          </a:prstGeom>
          <a:noFill/>
        </p:spPr>
        <p:txBody>
          <a:bodyPr wrap="square" rtlCol="0">
            <a:spAutoFit/>
          </a:bodyPr>
          <a:lstStyle/>
          <a:p>
            <a:pPr>
              <a:spcBef>
                <a:spcPts val="600"/>
              </a:spcBef>
            </a:pPr>
            <a:r>
              <a:rPr lang="en-US" sz="1400" b="1">
                <a:solidFill>
                  <a:srgbClr val="8B3562"/>
                </a:solidFill>
              </a:rPr>
              <a:t>Launch the Code</a:t>
            </a:r>
          </a:p>
          <a:p>
            <a:pPr>
              <a:spcBef>
                <a:spcPts val="600"/>
              </a:spcBef>
            </a:pPr>
            <a:endParaRPr lang="en-US" sz="1400"/>
          </a:p>
          <a:p>
            <a:pPr>
              <a:spcBef>
                <a:spcPts val="600"/>
              </a:spcBef>
            </a:pPr>
            <a:endParaRPr lang="en-US" sz="1400"/>
          </a:p>
          <a:p>
            <a:pPr marL="342900" indent="-342900">
              <a:spcBef>
                <a:spcPts val="600"/>
              </a:spcBef>
              <a:buFont typeface="+mj-lt"/>
              <a:buAutoNum type="arabicPeriod"/>
            </a:pPr>
            <a:r>
              <a:rPr lang="en-US" sz="1400"/>
              <a:t>Create Awareness &amp; Excitement </a:t>
            </a:r>
          </a:p>
          <a:p>
            <a:pPr marL="342900" indent="-342900">
              <a:spcBef>
                <a:spcPts val="600"/>
              </a:spcBef>
              <a:buFont typeface="+mj-lt"/>
              <a:buAutoNum type="arabicPeriod"/>
            </a:pPr>
            <a:r>
              <a:rPr lang="en-US" sz="1400"/>
              <a:t>Launch the Code with Signatories</a:t>
            </a:r>
          </a:p>
          <a:p>
            <a:pPr marL="342900" indent="-342900">
              <a:spcBef>
                <a:spcPts val="600"/>
              </a:spcBef>
              <a:buFont typeface="+mj-lt"/>
              <a:buAutoNum type="arabicPeriod"/>
            </a:pPr>
            <a:r>
              <a:rPr lang="en-US" sz="1400"/>
              <a:t>On-board Signatories</a:t>
            </a:r>
          </a:p>
          <a:p>
            <a:pPr marL="342900" indent="-342900">
              <a:spcBef>
                <a:spcPts val="600"/>
              </a:spcBef>
              <a:buFont typeface="+mj-lt"/>
              <a:buAutoNum type="arabicPeriod"/>
            </a:pPr>
            <a:endParaRPr lang="en-US" b="1">
              <a:solidFill>
                <a:srgbClr val="8B3562"/>
              </a:solidFill>
            </a:endParaRPr>
          </a:p>
          <a:p>
            <a:pPr marL="342900" indent="-342900">
              <a:spcBef>
                <a:spcPts val="600"/>
              </a:spcBef>
              <a:buFont typeface="+mj-lt"/>
              <a:buAutoNum type="arabicPeriod"/>
            </a:pPr>
            <a:endParaRPr lang="en-US" b="1">
              <a:solidFill>
                <a:srgbClr val="8B3562"/>
              </a:solidFill>
            </a:endParaRPr>
          </a:p>
          <a:p>
            <a:pPr marL="342900" indent="-342900">
              <a:spcBef>
                <a:spcPts val="600"/>
              </a:spcBef>
              <a:buFont typeface="+mj-lt"/>
              <a:buAutoNum type="arabicPeriod"/>
            </a:pPr>
            <a:endParaRPr lang="en-US" b="1">
              <a:solidFill>
                <a:srgbClr val="8B3562"/>
              </a:solidFill>
            </a:endParaRPr>
          </a:p>
          <a:p>
            <a:pPr marL="342900" indent="-342900">
              <a:spcBef>
                <a:spcPts val="600"/>
              </a:spcBef>
              <a:buFont typeface="+mj-lt"/>
              <a:buAutoNum type="arabicPeriod"/>
            </a:pPr>
            <a:endParaRPr lang="en-US" b="1">
              <a:solidFill>
                <a:srgbClr val="8B3562"/>
              </a:solidFill>
            </a:endParaRPr>
          </a:p>
          <a:p>
            <a:pPr marL="342900" indent="-342900">
              <a:spcBef>
                <a:spcPts val="600"/>
              </a:spcBef>
              <a:buFont typeface="+mj-lt"/>
              <a:buAutoNum type="arabicPeriod"/>
            </a:pPr>
            <a:endParaRPr lang="en-US" b="1">
              <a:solidFill>
                <a:srgbClr val="8B3562"/>
              </a:solidFill>
            </a:endParaRPr>
          </a:p>
          <a:p>
            <a:pPr marL="342900" indent="-342900">
              <a:spcBef>
                <a:spcPts val="600"/>
              </a:spcBef>
              <a:buFont typeface="+mj-lt"/>
              <a:buAutoNum type="arabicPeriod"/>
            </a:pPr>
            <a:endParaRPr lang="en-US" b="1">
              <a:solidFill>
                <a:srgbClr val="8B3562"/>
              </a:solidFill>
            </a:endParaRPr>
          </a:p>
          <a:p>
            <a:pPr marL="342900" indent="-342900">
              <a:spcBef>
                <a:spcPts val="600"/>
              </a:spcBef>
              <a:buFont typeface="+mj-lt"/>
              <a:buAutoNum type="arabicPeriod"/>
            </a:pPr>
            <a:endParaRPr lang="en-US" b="1">
              <a:solidFill>
                <a:srgbClr val="8B3562"/>
              </a:solidFill>
            </a:endParaRPr>
          </a:p>
          <a:p>
            <a:pPr marL="342900" indent="-342900">
              <a:spcBef>
                <a:spcPts val="600"/>
              </a:spcBef>
              <a:buFont typeface="+mj-lt"/>
              <a:buAutoNum type="arabicPeriod"/>
            </a:pPr>
            <a:endParaRPr lang="en-US" sz="1400" b="1">
              <a:solidFill>
                <a:srgbClr val="8B3562"/>
              </a:solidFill>
            </a:endParaRPr>
          </a:p>
          <a:p>
            <a:pPr>
              <a:spcBef>
                <a:spcPts val="600"/>
              </a:spcBef>
            </a:pPr>
            <a:endParaRPr lang="en-US" sz="1100">
              <a:solidFill>
                <a:schemeClr val="accent6">
                  <a:lumMod val="50000"/>
                </a:schemeClr>
              </a:solidFill>
            </a:endParaRPr>
          </a:p>
          <a:p>
            <a:pPr>
              <a:spcBef>
                <a:spcPts val="600"/>
              </a:spcBef>
            </a:pPr>
            <a:endParaRPr lang="en-US" b="1">
              <a:solidFill>
                <a:srgbClr val="8B3562"/>
              </a:solidFill>
            </a:endParaRPr>
          </a:p>
        </p:txBody>
      </p:sp>
      <p:sp>
        <p:nvSpPr>
          <p:cNvPr id="26" name="TextBox 25">
            <a:extLst>
              <a:ext uri="{FF2B5EF4-FFF2-40B4-BE49-F238E27FC236}">
                <a16:creationId xmlns:a16="http://schemas.microsoft.com/office/drawing/2014/main" id="{A4948AA2-E63E-8DCF-BE41-08577B6E9869}"/>
              </a:ext>
            </a:extLst>
          </p:cNvPr>
          <p:cNvSpPr txBox="1"/>
          <p:nvPr/>
        </p:nvSpPr>
        <p:spPr>
          <a:xfrm>
            <a:off x="9760947" y="1333566"/>
            <a:ext cx="2159306" cy="5093702"/>
          </a:xfrm>
          <a:prstGeom prst="rect">
            <a:avLst/>
          </a:prstGeom>
          <a:noFill/>
        </p:spPr>
        <p:txBody>
          <a:bodyPr wrap="square" rtlCol="0">
            <a:spAutoFit/>
          </a:bodyPr>
          <a:lstStyle/>
          <a:p>
            <a:pPr>
              <a:spcBef>
                <a:spcPts val="600"/>
              </a:spcBef>
            </a:pPr>
            <a:r>
              <a:rPr lang="en-US" sz="1400" b="1">
                <a:solidFill>
                  <a:srgbClr val="8B3562"/>
                </a:solidFill>
              </a:rPr>
              <a:t>Track &amp; Accelerate Progress </a:t>
            </a:r>
          </a:p>
          <a:p>
            <a:pPr>
              <a:spcBef>
                <a:spcPts val="600"/>
              </a:spcBef>
            </a:pPr>
            <a:endParaRPr lang="en-US" sz="1400"/>
          </a:p>
          <a:p>
            <a:pPr marL="342900" indent="-342900">
              <a:spcBef>
                <a:spcPts val="600"/>
              </a:spcBef>
              <a:buFont typeface="+mj-lt"/>
              <a:buAutoNum type="arabicPeriod"/>
            </a:pPr>
            <a:r>
              <a:rPr lang="en-US" sz="1400">
                <a:solidFill>
                  <a:schemeClr val="tx1">
                    <a:lumMod val="95000"/>
                    <a:lumOff val="5000"/>
                  </a:schemeClr>
                </a:solidFill>
              </a:rPr>
              <a:t>Launch learning and knowledge sharing </a:t>
            </a:r>
          </a:p>
          <a:p>
            <a:pPr marL="342900" indent="-342900">
              <a:spcBef>
                <a:spcPts val="600"/>
              </a:spcBef>
              <a:buFont typeface="+mj-lt"/>
              <a:buAutoNum type="arabicPeriod"/>
            </a:pPr>
            <a:r>
              <a:rPr lang="en-US" sz="1400">
                <a:solidFill>
                  <a:schemeClr val="tx1">
                    <a:lumMod val="95000"/>
                    <a:lumOff val="5000"/>
                  </a:schemeClr>
                </a:solidFill>
              </a:rPr>
              <a:t>Collect baseline data, track progress, issue annual report and report to the Global Code</a:t>
            </a:r>
          </a:p>
          <a:p>
            <a:pPr marL="342900" indent="-342900">
              <a:spcBef>
                <a:spcPts val="600"/>
              </a:spcBef>
              <a:buFont typeface="+mj-lt"/>
              <a:buAutoNum type="arabicPeriod"/>
            </a:pPr>
            <a:r>
              <a:rPr lang="en-US" sz="1400">
                <a:solidFill>
                  <a:schemeClr val="tx1">
                    <a:lumMod val="95000"/>
                    <a:lumOff val="5000"/>
                  </a:schemeClr>
                </a:solidFill>
              </a:rPr>
              <a:t>Evaluate effectiveness and impact</a:t>
            </a:r>
          </a:p>
          <a:p>
            <a:pPr marL="342900" indent="-342900">
              <a:spcBef>
                <a:spcPts val="600"/>
              </a:spcBef>
              <a:buFont typeface="+mj-lt"/>
              <a:buAutoNum type="arabicPeriod"/>
            </a:pPr>
            <a:r>
              <a:rPr lang="en-US" sz="1400">
                <a:solidFill>
                  <a:schemeClr val="tx1">
                    <a:lumMod val="95000"/>
                    <a:lumOff val="5000"/>
                  </a:schemeClr>
                </a:solidFill>
              </a:rPr>
              <a:t>Expand Signatories and scope (e.g., Equity)</a:t>
            </a:r>
          </a:p>
          <a:p>
            <a:pPr marL="342900" indent="-342900">
              <a:spcBef>
                <a:spcPts val="600"/>
              </a:spcBef>
              <a:buFont typeface="+mj-lt"/>
              <a:buAutoNum type="arabicPeriod"/>
            </a:pPr>
            <a:endParaRPr lang="en-US" sz="1400">
              <a:solidFill>
                <a:schemeClr val="tx1">
                  <a:lumMod val="95000"/>
                  <a:lumOff val="5000"/>
                </a:schemeClr>
              </a:solidFill>
            </a:endParaRPr>
          </a:p>
          <a:p>
            <a:pPr marL="342900" indent="-342900">
              <a:spcBef>
                <a:spcPts val="600"/>
              </a:spcBef>
              <a:buFont typeface="+mj-lt"/>
              <a:buAutoNum type="arabicPeriod"/>
            </a:pPr>
            <a:endParaRPr lang="en-US" sz="1400">
              <a:solidFill>
                <a:schemeClr val="tx1">
                  <a:lumMod val="95000"/>
                  <a:lumOff val="5000"/>
                </a:schemeClr>
              </a:solidFill>
            </a:endParaRPr>
          </a:p>
          <a:p>
            <a:pPr marL="342900" indent="-342900">
              <a:spcBef>
                <a:spcPts val="600"/>
              </a:spcBef>
              <a:buFont typeface="+mj-lt"/>
              <a:buAutoNum type="arabicPeriod"/>
            </a:pPr>
            <a:endParaRPr lang="en-US" sz="1400">
              <a:solidFill>
                <a:schemeClr val="tx1">
                  <a:lumMod val="95000"/>
                  <a:lumOff val="5000"/>
                </a:schemeClr>
              </a:solidFill>
            </a:endParaRPr>
          </a:p>
          <a:p>
            <a:pPr>
              <a:spcBef>
                <a:spcPts val="600"/>
              </a:spcBef>
            </a:pPr>
            <a:endParaRPr lang="en-US" sz="1400">
              <a:solidFill>
                <a:schemeClr val="tx1">
                  <a:lumMod val="95000"/>
                  <a:lumOff val="5000"/>
                </a:schemeClr>
              </a:solidFill>
            </a:endParaRPr>
          </a:p>
        </p:txBody>
      </p:sp>
      <p:pic>
        <p:nvPicPr>
          <p:cNvPr id="28" name="Picture 2" descr="A logo with text on it&#10;&#10;Description automatically generated">
            <a:extLst>
              <a:ext uri="{FF2B5EF4-FFF2-40B4-BE49-F238E27FC236}">
                <a16:creationId xmlns:a16="http://schemas.microsoft.com/office/drawing/2014/main" id="{F8D1BA5B-2A99-C6EE-B7BC-847542AB52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3587" y="3500553"/>
            <a:ext cx="2279281" cy="237539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1">
            <a:extLst>
              <a:ext uri="{FF2B5EF4-FFF2-40B4-BE49-F238E27FC236}">
                <a16:creationId xmlns:a16="http://schemas.microsoft.com/office/drawing/2014/main" id="{2AB71CD8-08B0-BF45-E571-7C3DC54AEFC3}"/>
              </a:ext>
            </a:extLst>
          </p:cNvPr>
          <p:cNvSpPr txBox="1"/>
          <p:nvPr/>
        </p:nvSpPr>
        <p:spPr>
          <a:xfrm rot="19308193">
            <a:off x="6949708" y="3533258"/>
            <a:ext cx="2578666" cy="2038047"/>
          </a:xfrm>
          <a:prstGeom prst="rect">
            <a:avLst/>
          </a:prstGeom>
          <a:noFill/>
        </p:spPr>
        <p:txBody>
          <a:bodyPr spcFirstLastPara="1" wrap="square" numCol="1" rtlCol="0">
            <a:prstTxWarp prst="textArchDown">
              <a:avLst>
                <a:gd name="adj" fmla="val 2780917"/>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a:solidFill>
                  <a:schemeClr val="accent2"/>
                </a:solidFill>
              </a:rPr>
              <a:t>COUNTRY X </a:t>
            </a:r>
          </a:p>
        </p:txBody>
      </p:sp>
      <p:sp>
        <p:nvSpPr>
          <p:cNvPr id="30" name="TextBox 29">
            <a:extLst>
              <a:ext uri="{FF2B5EF4-FFF2-40B4-BE49-F238E27FC236}">
                <a16:creationId xmlns:a16="http://schemas.microsoft.com/office/drawing/2014/main" id="{CAEB5A5B-8479-24E7-5879-5F2277E31B73}"/>
              </a:ext>
            </a:extLst>
          </p:cNvPr>
          <p:cNvSpPr txBox="1"/>
          <p:nvPr/>
        </p:nvSpPr>
        <p:spPr>
          <a:xfrm>
            <a:off x="115357" y="1333566"/>
            <a:ext cx="2116546" cy="5693866"/>
          </a:xfrm>
          <a:prstGeom prst="rect">
            <a:avLst/>
          </a:prstGeom>
          <a:noFill/>
        </p:spPr>
        <p:txBody>
          <a:bodyPr wrap="square" rtlCol="0">
            <a:spAutoFit/>
          </a:bodyPr>
          <a:lstStyle/>
          <a:p>
            <a:pPr>
              <a:spcBef>
                <a:spcPts val="600"/>
              </a:spcBef>
            </a:pPr>
            <a:r>
              <a:rPr lang="en-US" sz="1400" b="1">
                <a:solidFill>
                  <a:srgbClr val="8B3562"/>
                </a:solidFill>
              </a:rPr>
              <a:t>Identify Champions</a:t>
            </a:r>
          </a:p>
          <a:p>
            <a:pPr>
              <a:spcBef>
                <a:spcPts val="600"/>
              </a:spcBef>
            </a:pPr>
            <a:endParaRPr lang="en-US" sz="1400"/>
          </a:p>
          <a:p>
            <a:pPr>
              <a:spcBef>
                <a:spcPts val="600"/>
              </a:spcBef>
            </a:pPr>
            <a:endParaRPr lang="en-US" sz="1400"/>
          </a:p>
          <a:p>
            <a:pPr marL="342900" indent="-342900">
              <a:spcBef>
                <a:spcPts val="600"/>
              </a:spcBef>
              <a:buFont typeface="+mj-lt"/>
              <a:buAutoNum type="arabicPeriod"/>
            </a:pPr>
            <a:r>
              <a:rPr lang="en-US" sz="1400"/>
              <a:t>Identify 1-3 Country Champions </a:t>
            </a:r>
          </a:p>
          <a:p>
            <a:pPr marL="342900" indent="-342900">
              <a:spcBef>
                <a:spcPts val="600"/>
              </a:spcBef>
              <a:buFont typeface="+mj-lt"/>
              <a:buAutoNum type="arabicPeriod"/>
            </a:pPr>
            <a:r>
              <a:rPr lang="en-US" sz="1400"/>
              <a:t>Build the Country’s Case for the WE Finance Code</a:t>
            </a:r>
          </a:p>
          <a:p>
            <a:pPr marL="342900" indent="-342900">
              <a:spcBef>
                <a:spcPts val="600"/>
              </a:spcBef>
              <a:buFont typeface="+mj-lt"/>
              <a:buAutoNum type="arabicPeriod"/>
            </a:pPr>
            <a:r>
              <a:rPr lang="en-US" sz="1400"/>
              <a:t>Discuss Vision for the Code</a:t>
            </a:r>
          </a:p>
          <a:p>
            <a:pPr marL="342900" indent="-342900">
              <a:spcBef>
                <a:spcPts val="600"/>
              </a:spcBef>
              <a:buFont typeface="+mj-lt"/>
              <a:buAutoNum type="arabicPeriod"/>
            </a:pPr>
            <a:r>
              <a:rPr lang="en-US" sz="1400"/>
              <a:t>Issue a public Declaration of Intent to Launch the Code</a:t>
            </a:r>
          </a:p>
          <a:p>
            <a:pPr marL="342900" indent="-342900">
              <a:spcBef>
                <a:spcPts val="600"/>
              </a:spcBef>
              <a:buFont typeface="+mj-lt"/>
              <a:buAutoNum type="arabicPeriod"/>
            </a:pPr>
            <a:endParaRPr lang="en-US" sz="1400"/>
          </a:p>
          <a:p>
            <a:pPr marL="342900" indent="-342900">
              <a:spcBef>
                <a:spcPts val="600"/>
              </a:spcBef>
              <a:buFont typeface="+mj-lt"/>
              <a:buAutoNum type="arabicPeriod"/>
            </a:pPr>
            <a:endParaRPr lang="en-US" sz="1400"/>
          </a:p>
          <a:p>
            <a:pPr marL="342900" indent="-342900">
              <a:spcBef>
                <a:spcPts val="600"/>
              </a:spcBef>
              <a:buFont typeface="+mj-lt"/>
              <a:buAutoNum type="arabicPeriod"/>
            </a:pPr>
            <a:endParaRPr lang="en-US" sz="1400"/>
          </a:p>
          <a:p>
            <a:pPr marL="342900" indent="-342900">
              <a:spcBef>
                <a:spcPts val="600"/>
              </a:spcBef>
              <a:buFont typeface="+mj-lt"/>
              <a:buAutoNum type="arabicPeriod"/>
            </a:pPr>
            <a:endParaRPr lang="en-US" sz="1400"/>
          </a:p>
          <a:p>
            <a:pPr marL="342900" indent="-342900">
              <a:spcBef>
                <a:spcPts val="600"/>
              </a:spcBef>
              <a:buFont typeface="+mj-lt"/>
              <a:buAutoNum type="arabicPeriod"/>
            </a:pPr>
            <a:endParaRPr lang="en-US" sz="1400"/>
          </a:p>
          <a:p>
            <a:pPr marL="342900" indent="-342900">
              <a:spcBef>
                <a:spcPts val="600"/>
              </a:spcBef>
              <a:buFont typeface="+mj-lt"/>
              <a:buAutoNum type="arabicPeriod"/>
            </a:pPr>
            <a:endParaRPr lang="en-US" sz="1400"/>
          </a:p>
          <a:p>
            <a:pPr marL="342900" indent="-342900">
              <a:spcBef>
                <a:spcPts val="600"/>
              </a:spcBef>
              <a:buFont typeface="+mj-lt"/>
              <a:buAutoNum type="arabicPeriod"/>
            </a:pPr>
            <a:endParaRPr lang="en-US" sz="1400"/>
          </a:p>
          <a:p>
            <a:pPr>
              <a:spcBef>
                <a:spcPts val="600"/>
              </a:spcBef>
            </a:pPr>
            <a:endParaRPr lang="en-US" sz="1400"/>
          </a:p>
        </p:txBody>
      </p:sp>
    </p:spTree>
    <p:extLst>
      <p:ext uri="{BB962C8B-B14F-4D97-AF65-F5344CB8AC3E}">
        <p14:creationId xmlns:p14="http://schemas.microsoft.com/office/powerpoint/2010/main" val="1192656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BA2FCA8E-1D96-72A8-5649-09BE345C5389}"/>
              </a:ext>
            </a:extLst>
          </p:cNvPr>
          <p:cNvSpPr>
            <a:spLocks noGrp="1"/>
          </p:cNvSpPr>
          <p:nvPr>
            <p:ph type="title"/>
          </p:nvPr>
        </p:nvSpPr>
        <p:spPr/>
        <p:txBody>
          <a:bodyPr vert="horz">
            <a:normAutofit/>
          </a:bodyPr>
          <a:lstStyle/>
          <a:p>
            <a:r>
              <a:rPr lang="en-GB"/>
              <a:t>Workshop Agenda and Goals</a:t>
            </a:r>
            <a:endParaRPr lang="en-US"/>
          </a:p>
        </p:txBody>
      </p:sp>
      <p:sp>
        <p:nvSpPr>
          <p:cNvPr id="4" name="TextBox 3">
            <a:extLst>
              <a:ext uri="{FF2B5EF4-FFF2-40B4-BE49-F238E27FC236}">
                <a16:creationId xmlns:a16="http://schemas.microsoft.com/office/drawing/2014/main" id="{95AAAB27-BF28-F874-370A-E730AAD9B094}"/>
              </a:ext>
            </a:extLst>
          </p:cNvPr>
          <p:cNvSpPr txBox="1"/>
          <p:nvPr/>
        </p:nvSpPr>
        <p:spPr>
          <a:xfrm>
            <a:off x="340242" y="272533"/>
            <a:ext cx="6174954" cy="523220"/>
          </a:xfrm>
          <a:prstGeom prst="rect">
            <a:avLst/>
          </a:prstGeom>
          <a:noFill/>
        </p:spPr>
        <p:txBody>
          <a:bodyPr wrap="square">
            <a:spAutoFit/>
          </a:bodyPr>
          <a:lstStyle/>
          <a:p>
            <a:r>
              <a:rPr lang="en-GB" sz="2800">
                <a:solidFill>
                  <a:schemeClr val="bg1"/>
                </a:solidFill>
              </a:rPr>
              <a:t>Annex</a:t>
            </a:r>
            <a:endParaRPr lang="en-US" sz="2800">
              <a:solidFill>
                <a:schemeClr val="bg1"/>
              </a:solidFill>
            </a:endParaRPr>
          </a:p>
        </p:txBody>
      </p:sp>
    </p:spTree>
    <p:extLst>
      <p:ext uri="{BB962C8B-B14F-4D97-AF65-F5344CB8AC3E}">
        <p14:creationId xmlns:p14="http://schemas.microsoft.com/office/powerpoint/2010/main" val="2565690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9800BB1-D2FE-4843-87D8-EF70006A5B57}"/>
              </a:ext>
            </a:extLst>
          </p:cNvPr>
          <p:cNvSpPr/>
          <p:nvPr/>
        </p:nvSpPr>
        <p:spPr>
          <a:xfrm>
            <a:off x="180528" y="1179221"/>
            <a:ext cx="3545652" cy="5275306"/>
          </a:xfrm>
          <a:prstGeom prst="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33" name="Title 1">
            <a:extLst>
              <a:ext uri="{FF2B5EF4-FFF2-40B4-BE49-F238E27FC236}">
                <a16:creationId xmlns:a16="http://schemas.microsoft.com/office/drawing/2014/main" id="{AE562A7B-02A7-4E41-86FD-F787C873D53D}"/>
              </a:ext>
            </a:extLst>
          </p:cNvPr>
          <p:cNvSpPr txBox="1">
            <a:spLocks/>
          </p:cNvSpPr>
          <p:nvPr/>
        </p:nvSpPr>
        <p:spPr>
          <a:xfrm>
            <a:off x="1776118" y="1285515"/>
            <a:ext cx="2054508" cy="1892826"/>
          </a:xfrm>
          <a:prstGeom prst="rect">
            <a:avLst/>
          </a:prstGeom>
        </p:spPr>
        <p:txBody>
          <a:bodyPr vert="horz" wrap="square" lIns="91440" tIns="45720" rIns="91440" bIns="45720" rtlCol="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363" rtl="0" eaLnBrk="1" fontAlgn="auto" latinLnBrk="0" hangingPunct="1">
              <a:lnSpc>
                <a:spcPct val="100000"/>
              </a:lnSpc>
              <a:spcBef>
                <a:spcPct val="0"/>
              </a:spcBef>
              <a:spcAft>
                <a:spcPts val="600"/>
              </a:spcAft>
              <a:buClrTx/>
              <a:buSzTx/>
              <a:buFontTx/>
              <a:buNone/>
              <a:tabLst/>
              <a:defRPr/>
            </a:pPr>
            <a:r>
              <a:rPr kumimoji="0" lang="en-GB" sz="1400" b="1" i="0" u="none" strike="noStrike" kern="1200" cap="none" spc="0" normalizeH="0" baseline="0" noProof="0">
                <a:ln>
                  <a:noFill/>
                </a:ln>
                <a:solidFill>
                  <a:prstClr val="black">
                    <a:lumMod val="95000"/>
                    <a:lumOff val="5000"/>
                  </a:prstClr>
                </a:solidFill>
                <a:effectLst/>
                <a:uLnTx/>
                <a:uFillTx/>
                <a:latin typeface="Helvetica"/>
                <a:ea typeface="+mj-ea"/>
                <a:cs typeface="Arial" panose="020B0604020202020204" pitchFamily="34" charset="0"/>
              </a:rPr>
              <a:t>Rose Review (2019)</a:t>
            </a:r>
          </a:p>
          <a:p>
            <a:pPr marL="0" marR="0" lvl="0" indent="0" algn="l" defTabSz="914363" rtl="0" eaLnBrk="1" fontAlgn="auto" latinLnBrk="0" hangingPunct="1">
              <a:lnSpc>
                <a:spcPct val="100000"/>
              </a:lnSpc>
              <a:spcBef>
                <a:spcPct val="0"/>
              </a:spcBef>
              <a:spcAft>
                <a:spcPts val="1200"/>
              </a:spcAft>
              <a:buClrTx/>
              <a:buSzTx/>
              <a:buFontTx/>
              <a:buNone/>
              <a:tabLst/>
              <a:defRPr/>
            </a:pPr>
            <a:r>
              <a:rPr kumimoji="0" lang="en-GB"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UK Treasury commissioned Alison Rose, CEO of NatWest, to assess barriers facing women entrepreneurs and how to overcome them.</a:t>
            </a:r>
          </a:p>
        </p:txBody>
      </p:sp>
      <p:grpSp>
        <p:nvGrpSpPr>
          <p:cNvPr id="41" name="Group 40">
            <a:extLst>
              <a:ext uri="{FF2B5EF4-FFF2-40B4-BE49-F238E27FC236}">
                <a16:creationId xmlns:a16="http://schemas.microsoft.com/office/drawing/2014/main" id="{BBA20F6A-946D-4F22-BA6D-AEF9B9F75C2A}"/>
              </a:ext>
            </a:extLst>
          </p:cNvPr>
          <p:cNvGrpSpPr/>
          <p:nvPr/>
        </p:nvGrpSpPr>
        <p:grpSpPr>
          <a:xfrm>
            <a:off x="10809838" y="94350"/>
            <a:ext cx="861420" cy="874594"/>
            <a:chOff x="9256672" y="341978"/>
            <a:chExt cx="2365712" cy="2571478"/>
          </a:xfrm>
        </p:grpSpPr>
        <p:pic>
          <p:nvPicPr>
            <p:cNvPr id="42" name="Picture 41" descr="Logo, company name&#10;&#10;Description automatically generated">
              <a:extLst>
                <a:ext uri="{FF2B5EF4-FFF2-40B4-BE49-F238E27FC236}">
                  <a16:creationId xmlns:a16="http://schemas.microsoft.com/office/drawing/2014/main" id="{6D82FCDF-FB6F-4355-91F8-1E9119761133}"/>
                </a:ext>
              </a:extLst>
            </p:cNvPr>
            <p:cNvPicPr>
              <a:picLocks noChangeAspect="1"/>
            </p:cNvPicPr>
            <p:nvPr/>
          </p:nvPicPr>
          <p:blipFill rotWithShape="1">
            <a:blip r:embed="rId3">
              <a:extLst>
                <a:ext uri="{28A0092B-C50C-407E-A947-70E740481C1C}">
                  <a14:useLocalDpi xmlns:a14="http://schemas.microsoft.com/office/drawing/2010/main" val="0"/>
                </a:ext>
              </a:extLst>
            </a:blip>
            <a:srcRect l="8352" t="33415" r="49905" b="33693"/>
            <a:stretch/>
          </p:blipFill>
          <p:spPr>
            <a:xfrm>
              <a:off x="9256672" y="341978"/>
              <a:ext cx="2365712" cy="1315845"/>
            </a:xfrm>
            <a:prstGeom prst="rect">
              <a:avLst/>
            </a:prstGeom>
          </p:spPr>
        </p:pic>
        <p:pic>
          <p:nvPicPr>
            <p:cNvPr id="43" name="Picture 42">
              <a:extLst>
                <a:ext uri="{FF2B5EF4-FFF2-40B4-BE49-F238E27FC236}">
                  <a16:creationId xmlns:a16="http://schemas.microsoft.com/office/drawing/2014/main" id="{055B4A44-FB3A-4B50-BDE5-DAC0559BDE92}"/>
                </a:ext>
              </a:extLst>
            </p:cNvPr>
            <p:cNvPicPr>
              <a:picLocks noChangeAspect="1"/>
            </p:cNvPicPr>
            <p:nvPr/>
          </p:nvPicPr>
          <p:blipFill rotWithShape="1">
            <a:blip r:embed="rId4"/>
            <a:srcRect l="50000" r="-70"/>
            <a:stretch/>
          </p:blipFill>
          <p:spPr>
            <a:xfrm>
              <a:off x="9256672" y="1602701"/>
              <a:ext cx="2365712" cy="1310755"/>
            </a:xfrm>
            <a:prstGeom prst="rect">
              <a:avLst/>
            </a:prstGeom>
          </p:spPr>
        </p:pic>
      </p:grpSp>
      <p:pic>
        <p:nvPicPr>
          <p:cNvPr id="44" name="Picture 43">
            <a:extLst>
              <a:ext uri="{FF2B5EF4-FFF2-40B4-BE49-F238E27FC236}">
                <a16:creationId xmlns:a16="http://schemas.microsoft.com/office/drawing/2014/main" id="{F54B2D96-9B3F-4D25-A40C-C9377B50802D}"/>
              </a:ext>
            </a:extLst>
          </p:cNvPr>
          <p:cNvPicPr>
            <a:picLocks noChangeAspect="1"/>
          </p:cNvPicPr>
          <p:nvPr/>
        </p:nvPicPr>
        <p:blipFill>
          <a:blip r:embed="rId5"/>
          <a:stretch>
            <a:fillRect/>
          </a:stretch>
        </p:blipFill>
        <p:spPr>
          <a:xfrm>
            <a:off x="313437" y="1318474"/>
            <a:ext cx="1349113" cy="1858649"/>
          </a:xfrm>
          <a:prstGeom prst="rect">
            <a:avLst/>
          </a:prstGeom>
        </p:spPr>
      </p:pic>
      <p:sp>
        <p:nvSpPr>
          <p:cNvPr id="46" name="Title 1">
            <a:extLst>
              <a:ext uri="{FF2B5EF4-FFF2-40B4-BE49-F238E27FC236}">
                <a16:creationId xmlns:a16="http://schemas.microsoft.com/office/drawing/2014/main" id="{964AE39E-C5E2-4EBB-915F-B217B9890B40}"/>
              </a:ext>
            </a:extLst>
          </p:cNvPr>
          <p:cNvSpPr txBox="1">
            <a:spLocks/>
          </p:cNvSpPr>
          <p:nvPr/>
        </p:nvSpPr>
        <p:spPr>
          <a:xfrm>
            <a:off x="307126" y="3176707"/>
            <a:ext cx="3412050" cy="3123932"/>
          </a:xfrm>
          <a:prstGeom prst="rect">
            <a:avLst/>
          </a:prstGeom>
        </p:spPr>
        <p:txBody>
          <a:bodyPr vert="horz" wrap="square" lIns="91440" tIns="45720" rIns="91440" bIns="45720" rtlCol="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363" rtl="0" eaLnBrk="1" fontAlgn="auto" latinLnBrk="0" hangingPunct="1">
              <a:lnSpc>
                <a:spcPct val="100000"/>
              </a:lnSpc>
              <a:spcBef>
                <a:spcPct val="0"/>
              </a:spcBef>
              <a:spcAft>
                <a:spcPts val="600"/>
              </a:spcAft>
              <a:buClrTx/>
              <a:buSzTx/>
              <a:buFontTx/>
              <a:buNone/>
              <a:tabLst/>
              <a:defRPr/>
            </a:pPr>
            <a:r>
              <a:rPr kumimoji="0" lang="en-GB" sz="1400" b="1" i="0" u="none" strike="noStrike" kern="1200" cap="none" spc="0" normalizeH="0" baseline="0" noProof="0">
                <a:ln>
                  <a:noFill/>
                </a:ln>
                <a:solidFill>
                  <a:srgbClr val="55565A"/>
                </a:solidFill>
                <a:effectLst/>
                <a:uLnTx/>
                <a:uFillTx/>
                <a:latin typeface="Helvetica"/>
                <a:ea typeface="+mj-ea"/>
                <a:cs typeface="Arial" panose="020B0604020202020204" pitchFamily="34" charset="0"/>
              </a:rPr>
              <a:t>Conclusions: </a:t>
            </a:r>
            <a:r>
              <a:rPr kumimoji="0" lang="en-GB"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Up to £250 billion of new value could be created if women started and scaled new businesses at the same rate as men.</a:t>
            </a:r>
          </a:p>
          <a:p>
            <a:pPr marL="0" marR="0" lvl="0" indent="0" algn="l" defTabSz="914363" rtl="0" eaLnBrk="1" fontAlgn="auto" latinLnBrk="0" hangingPunct="1">
              <a:lnSpc>
                <a:spcPct val="100000"/>
              </a:lnSpc>
              <a:spcBef>
                <a:spcPct val="0"/>
              </a:spcBef>
              <a:spcAft>
                <a:spcPts val="600"/>
              </a:spcAft>
              <a:buClrTx/>
              <a:buSzTx/>
              <a:buFontTx/>
              <a:buNone/>
              <a:tabLst/>
              <a:defRPr/>
            </a:pPr>
            <a:r>
              <a:rPr kumimoji="0" lang="en-GB"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The biggest opportunities to help women entrepreneurs along the financing funnel fall into three areas:</a:t>
            </a:r>
          </a:p>
          <a:p>
            <a:pPr marL="285750" marR="0" lvl="0" indent="-285750" algn="l" defTabSz="914363"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Access to finance</a:t>
            </a:r>
          </a:p>
          <a:p>
            <a:pPr marL="285750" marR="0" lvl="0" indent="-285750" algn="l" defTabSz="914363"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Family care support</a:t>
            </a:r>
          </a:p>
          <a:p>
            <a:pPr marL="285750" marR="0" lvl="0" indent="-285750" algn="l" defTabSz="914363" rtl="0" eaLnBrk="1" fontAlgn="auto" latinLnBrk="0" hangingPunct="1">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Making entrepreneurship more accessible through mentors/networks</a:t>
            </a:r>
          </a:p>
          <a:p>
            <a:pPr marL="0" marR="0" lvl="0" indent="0" algn="l" defTabSz="914363" rtl="0" eaLnBrk="1" fontAlgn="auto" latinLnBrk="0" hangingPunct="1">
              <a:lnSpc>
                <a:spcPct val="100000"/>
              </a:lnSpc>
              <a:spcBef>
                <a:spcPct val="0"/>
              </a:spcBef>
              <a:spcAft>
                <a:spcPts val="600"/>
              </a:spcAft>
              <a:buClrTx/>
              <a:buSzTx/>
              <a:buFontTx/>
              <a:buNone/>
              <a:tabLst/>
              <a:defRPr/>
            </a:pPr>
            <a:r>
              <a:rPr kumimoji="0" lang="en-GB" sz="1400" b="1" i="0" u="none" strike="noStrike" kern="1200" cap="none" spc="0" normalizeH="0" baseline="0" noProof="0">
                <a:ln>
                  <a:noFill/>
                </a:ln>
                <a:solidFill>
                  <a:srgbClr val="55565A"/>
                </a:solidFill>
                <a:effectLst/>
                <a:uLnTx/>
                <a:uFillTx/>
                <a:latin typeface="Helvetica"/>
                <a:ea typeface="+mj-ea"/>
                <a:cs typeface="Arial" panose="020B0604020202020204" pitchFamily="34" charset="0"/>
              </a:rPr>
              <a:t>The </a:t>
            </a:r>
            <a:r>
              <a:rPr kumimoji="0" lang="en-GB" sz="1400" b="1" i="1" u="none" strike="noStrike" kern="1200" cap="none" spc="0" normalizeH="0" baseline="0" noProof="0">
                <a:ln>
                  <a:noFill/>
                </a:ln>
                <a:solidFill>
                  <a:srgbClr val="ED7D31"/>
                </a:solidFill>
                <a:effectLst/>
                <a:uLnTx/>
                <a:uFillTx/>
                <a:latin typeface="Helvetica"/>
                <a:ea typeface="+mj-ea"/>
                <a:cs typeface="Arial" panose="020B0604020202020204" pitchFamily="34" charset="0"/>
              </a:rPr>
              <a:t>Investing in Women Code </a:t>
            </a:r>
            <a:r>
              <a:rPr kumimoji="0" lang="en-GB" sz="1400" b="1" i="0" u="none" strike="noStrike" kern="1200" cap="none" spc="0" normalizeH="0" baseline="0" noProof="0">
                <a:ln>
                  <a:noFill/>
                </a:ln>
                <a:solidFill>
                  <a:srgbClr val="55565A"/>
                </a:solidFill>
                <a:effectLst/>
                <a:uLnTx/>
                <a:uFillTx/>
                <a:latin typeface="Helvetica"/>
                <a:ea typeface="+mj-ea"/>
                <a:cs typeface="Arial" panose="020B0604020202020204" pitchFamily="34" charset="0"/>
              </a:rPr>
              <a:t>was one of eight recommendations.</a:t>
            </a:r>
          </a:p>
        </p:txBody>
      </p:sp>
      <p:sp>
        <p:nvSpPr>
          <p:cNvPr id="2" name="Title 1">
            <a:extLst>
              <a:ext uri="{FF2B5EF4-FFF2-40B4-BE49-F238E27FC236}">
                <a16:creationId xmlns:a16="http://schemas.microsoft.com/office/drawing/2014/main" id="{7F0E81C1-A63D-1416-B0AC-83480EF069A4}"/>
              </a:ext>
            </a:extLst>
          </p:cNvPr>
          <p:cNvSpPr>
            <a:spLocks noGrp="1"/>
          </p:cNvSpPr>
          <p:nvPr>
            <p:ph type="title"/>
          </p:nvPr>
        </p:nvSpPr>
        <p:spPr>
          <a:xfrm>
            <a:off x="89647" y="-3760"/>
            <a:ext cx="10861119" cy="1046375"/>
          </a:xfrm>
        </p:spPr>
        <p:txBody>
          <a:bodyPr>
            <a:noAutofit/>
          </a:bodyPr>
          <a:lstStyle/>
          <a:p>
            <a:r>
              <a:rPr lang="en-US" sz="2800"/>
              <a:t>The WE Finance Code builds on the successful example of the UK’s Investing in Women Code</a:t>
            </a:r>
          </a:p>
        </p:txBody>
      </p:sp>
      <p:sp>
        <p:nvSpPr>
          <p:cNvPr id="37" name="Rectangle 36">
            <a:extLst>
              <a:ext uri="{FF2B5EF4-FFF2-40B4-BE49-F238E27FC236}">
                <a16:creationId xmlns:a16="http://schemas.microsoft.com/office/drawing/2014/main" id="{ADC53EC5-4B3B-49CE-B282-9AA6B7E051EF}"/>
              </a:ext>
            </a:extLst>
          </p:cNvPr>
          <p:cNvSpPr/>
          <p:nvPr/>
        </p:nvSpPr>
        <p:spPr>
          <a:xfrm>
            <a:off x="4038625" y="1179221"/>
            <a:ext cx="3748519" cy="5275306"/>
          </a:xfrm>
          <a:prstGeom prst="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38" name="Title 1">
            <a:extLst>
              <a:ext uri="{FF2B5EF4-FFF2-40B4-BE49-F238E27FC236}">
                <a16:creationId xmlns:a16="http://schemas.microsoft.com/office/drawing/2014/main" id="{88E5896C-5259-4B5C-B382-5887965DF8F7}"/>
              </a:ext>
            </a:extLst>
          </p:cNvPr>
          <p:cNvSpPr txBox="1">
            <a:spLocks/>
          </p:cNvSpPr>
          <p:nvPr/>
        </p:nvSpPr>
        <p:spPr>
          <a:xfrm>
            <a:off x="4150074" y="1285515"/>
            <a:ext cx="3748519" cy="5293757"/>
          </a:xfrm>
          <a:prstGeom prst="rect">
            <a:avLst/>
          </a:prstGeom>
        </p:spPr>
        <p:txBody>
          <a:bodyPr vert="horz" wrap="square" lIns="91440" tIns="45720" rIns="91440" bIns="45720" rtlCol="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363" rtl="0" eaLnBrk="1" fontAlgn="auto" latinLnBrk="0" hangingPunct="1">
              <a:lnSpc>
                <a:spcPct val="100000"/>
              </a:lnSpc>
              <a:spcBef>
                <a:spcPct val="0"/>
              </a:spcBef>
              <a:spcAft>
                <a:spcPts val="600"/>
              </a:spcAft>
              <a:buClrTx/>
              <a:buSzTx/>
              <a:buFontTx/>
              <a:buNone/>
              <a:tabLst/>
              <a:defRPr/>
            </a:pPr>
            <a:r>
              <a:rPr kumimoji="0" lang="en-GB" sz="1400" b="1" i="0" u="none" strike="noStrike" kern="1200" cap="none" spc="0" normalizeH="0" baseline="0" noProof="0">
                <a:ln>
                  <a:noFill/>
                </a:ln>
                <a:solidFill>
                  <a:prstClr val="black">
                    <a:lumMod val="95000"/>
                    <a:lumOff val="5000"/>
                  </a:prstClr>
                </a:solidFill>
                <a:effectLst/>
                <a:uLnTx/>
                <a:uFillTx/>
                <a:latin typeface="Helvetica"/>
                <a:ea typeface="+mj-ea"/>
                <a:cs typeface="Arial" panose="020B0604020202020204" pitchFamily="34" charset="0"/>
              </a:rPr>
              <a:t>Investment In Women Code </a:t>
            </a:r>
          </a:p>
          <a:p>
            <a:pPr marL="0" marR="0" lvl="0" indent="0" algn="l" defTabSz="914363"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The Code is a voluntary public-private partnership between the ‘Code Partners’:</a:t>
            </a:r>
          </a:p>
          <a:p>
            <a:pPr marL="285750" marR="0" lvl="0" indent="-285750" algn="l" defTabSz="914363"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Government</a:t>
            </a:r>
          </a:p>
          <a:p>
            <a:pPr marL="285750" marR="0" lvl="0" indent="-285750" algn="l" defTabSz="914363"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Finance providers </a:t>
            </a:r>
          </a:p>
          <a:p>
            <a:pPr marL="285750" marR="0" lvl="0" indent="-285750" algn="l" defTabSz="914363"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Three trade associations </a:t>
            </a:r>
          </a:p>
          <a:p>
            <a:pPr marL="285750" marR="0" lvl="0" indent="-285750" algn="l" defTabSz="914363"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The UK’s national development bank</a:t>
            </a:r>
          </a:p>
          <a:p>
            <a:pPr marL="0" marR="0" lvl="0" indent="0" algn="l" defTabSz="914363" rtl="0" eaLnBrk="1" fontAlgn="auto" latinLnBrk="0" hangingPunct="1">
              <a:lnSpc>
                <a:spcPct val="100000"/>
              </a:lnSpc>
              <a:spcBef>
                <a:spcPts val="1200"/>
              </a:spcBef>
              <a:spcAft>
                <a:spcPts val="1200"/>
              </a:spcAft>
              <a:buClrTx/>
              <a:buSzTx/>
              <a:buFontTx/>
              <a:buNone/>
              <a:tabLst/>
              <a:defRPr/>
            </a:pPr>
            <a:r>
              <a:rPr kumimoji="0" lang="en-US"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Launched in July 2019, the Code aims to increase the finance provided to women-led businesses including debt finance (loans and overdrafts) and equity (early-stage Angel investment to venture &amp; growth capital).</a:t>
            </a:r>
          </a:p>
          <a:p>
            <a:pPr marL="0" marR="0" lvl="0" indent="0" algn="l" defTabSz="914363"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Code Signatories make three commitments:</a:t>
            </a:r>
          </a:p>
          <a:p>
            <a:pPr marL="342900" marR="0" lvl="0" indent="-342900" algn="l" defTabSz="914363" rtl="0" eaLnBrk="1" fontAlgn="auto" latinLnBrk="0" hangingPunct="1">
              <a:lnSpc>
                <a:spcPct val="100000"/>
              </a:lnSpc>
              <a:spcBef>
                <a:spcPct val="0"/>
              </a:spcBef>
              <a:spcAft>
                <a:spcPts val="0"/>
              </a:spcAft>
              <a:buClrTx/>
              <a:buSzTx/>
              <a:buFont typeface="+mj-lt"/>
              <a:buAutoNum type="arabicPeriod"/>
              <a:tabLst/>
              <a:defRPr/>
            </a:pPr>
            <a:r>
              <a:rPr kumimoji="0" lang="en-US"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Designate a responsible member of the senior management team to Champion  entrepreneurs’ access to finance;</a:t>
            </a:r>
          </a:p>
          <a:p>
            <a:pPr marL="342900" marR="0" lvl="0" indent="-342900" algn="l" defTabSz="914363" rtl="0" eaLnBrk="1" fontAlgn="auto" latinLnBrk="0" hangingPunct="1">
              <a:lnSpc>
                <a:spcPct val="100000"/>
              </a:lnSpc>
              <a:spcBef>
                <a:spcPct val="0"/>
              </a:spcBef>
              <a:spcAft>
                <a:spcPts val="0"/>
              </a:spcAft>
              <a:buClrTx/>
              <a:buSzTx/>
              <a:buFont typeface="+mj-lt"/>
              <a:buAutoNum type="arabicPeriod"/>
              <a:tabLst/>
              <a:defRPr/>
            </a:pPr>
            <a:r>
              <a:rPr kumimoji="0" lang="en-US"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Collect and report data; </a:t>
            </a:r>
          </a:p>
          <a:p>
            <a:pPr marL="342900" marR="0" lvl="0" indent="-342900" algn="l" defTabSz="914363" rtl="0" eaLnBrk="1" fontAlgn="auto" latinLnBrk="0" hangingPunct="1">
              <a:lnSpc>
                <a:spcPct val="100000"/>
              </a:lnSpc>
              <a:spcBef>
                <a:spcPct val="0"/>
              </a:spcBef>
              <a:spcAft>
                <a:spcPts val="0"/>
              </a:spcAft>
              <a:buClrTx/>
              <a:buSzTx/>
              <a:buFont typeface="+mj-lt"/>
              <a:buAutoNum type="arabicPeriod"/>
              <a:tabLst/>
              <a:defRPr/>
            </a:pPr>
            <a:r>
              <a:rPr kumimoji="0" lang="en-US"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Adopt internal practices that aim to improve female entrepreneurs’ access to the tools, resources and finance and review these annually.</a:t>
            </a:r>
          </a:p>
          <a:p>
            <a:pPr marL="342900" marR="0" lvl="0" indent="-342900" algn="l" defTabSz="914363" rtl="0" eaLnBrk="1" fontAlgn="auto" latinLnBrk="0" hangingPunct="1">
              <a:lnSpc>
                <a:spcPct val="100000"/>
              </a:lnSpc>
              <a:spcBef>
                <a:spcPct val="0"/>
              </a:spcBef>
              <a:spcAft>
                <a:spcPts val="1200"/>
              </a:spcAft>
              <a:buClrTx/>
              <a:buSzTx/>
              <a:buFont typeface="+mj-lt"/>
              <a:buAutoNum type="arabicPeriod"/>
              <a:tabLst/>
              <a:defRPr/>
            </a:pPr>
            <a:endParaRPr kumimoji="0" lang="en-US"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endParaRPr>
          </a:p>
        </p:txBody>
      </p:sp>
      <p:sp>
        <p:nvSpPr>
          <p:cNvPr id="39" name="Rectangle 38">
            <a:extLst>
              <a:ext uri="{FF2B5EF4-FFF2-40B4-BE49-F238E27FC236}">
                <a16:creationId xmlns:a16="http://schemas.microsoft.com/office/drawing/2014/main" id="{66C28C4E-2073-4DF9-A6AE-6E9046796619}"/>
              </a:ext>
            </a:extLst>
          </p:cNvPr>
          <p:cNvSpPr/>
          <p:nvPr/>
        </p:nvSpPr>
        <p:spPr>
          <a:xfrm>
            <a:off x="8085286" y="1179221"/>
            <a:ext cx="3625644" cy="5275306"/>
          </a:xfrm>
          <a:prstGeom prst="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40" name="Title 1">
            <a:extLst>
              <a:ext uri="{FF2B5EF4-FFF2-40B4-BE49-F238E27FC236}">
                <a16:creationId xmlns:a16="http://schemas.microsoft.com/office/drawing/2014/main" id="{A265B3D4-46E6-4D5E-ACD4-B455EA19A901}"/>
              </a:ext>
            </a:extLst>
          </p:cNvPr>
          <p:cNvSpPr txBox="1">
            <a:spLocks/>
          </p:cNvSpPr>
          <p:nvPr/>
        </p:nvSpPr>
        <p:spPr>
          <a:xfrm>
            <a:off x="8246609" y="1285515"/>
            <a:ext cx="3545652" cy="1246495"/>
          </a:xfrm>
          <a:prstGeom prst="rect">
            <a:avLst/>
          </a:prstGeom>
        </p:spPr>
        <p:txBody>
          <a:bodyPr vert="horz" wrap="square" lIns="91440" tIns="45720" rIns="91440" bIns="45720" rtlCol="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363" rtl="0" eaLnBrk="1" fontAlgn="auto" latinLnBrk="0" hangingPunct="1">
              <a:lnSpc>
                <a:spcPct val="100000"/>
              </a:lnSpc>
              <a:spcBef>
                <a:spcPct val="0"/>
              </a:spcBef>
              <a:spcAft>
                <a:spcPts val="600"/>
              </a:spcAft>
              <a:buClrTx/>
              <a:buSzTx/>
              <a:buFontTx/>
              <a:buNone/>
              <a:tabLst/>
              <a:defRPr/>
            </a:pPr>
            <a:r>
              <a:rPr kumimoji="0" lang="en-GB" sz="1400" b="1" i="0" u="none" strike="noStrike" kern="1200" cap="none" spc="0" normalizeH="0" baseline="0" noProof="0">
                <a:ln>
                  <a:noFill/>
                </a:ln>
                <a:solidFill>
                  <a:prstClr val="black">
                    <a:lumMod val="95000"/>
                    <a:lumOff val="5000"/>
                  </a:prstClr>
                </a:solidFill>
                <a:effectLst/>
                <a:uLnTx/>
                <a:uFillTx/>
                <a:latin typeface="Helvetica"/>
                <a:ea typeface="+mj-ea"/>
                <a:cs typeface="Arial" panose="020B0604020202020204" pitchFamily="34" charset="0"/>
              </a:rPr>
              <a:t>Results to date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a:ln>
                  <a:noFill/>
                </a:ln>
                <a:solidFill>
                  <a:srgbClr val="C00000"/>
                </a:solidFill>
                <a:effectLst/>
                <a:uLnTx/>
                <a:uFillTx/>
                <a:latin typeface="Helvetica"/>
                <a:ea typeface="+mj-ea"/>
                <a:cs typeface="+mj-cs"/>
              </a:rPr>
              <a:t>UK Code Signatories: </a:t>
            </a:r>
            <a:r>
              <a:rPr kumimoji="0" lang="en-GB"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12 Champions have grown to 160 FIs (18 lenders, 30 angel investors, 105 venture and growth investors) representing GBP1 trillion AUM.</a:t>
            </a:r>
          </a:p>
        </p:txBody>
      </p:sp>
      <p:pic>
        <p:nvPicPr>
          <p:cNvPr id="62" name="Picture 61">
            <a:extLst>
              <a:ext uri="{FF2B5EF4-FFF2-40B4-BE49-F238E27FC236}">
                <a16:creationId xmlns:a16="http://schemas.microsoft.com/office/drawing/2014/main" id="{7516F074-628B-4A38-B0C2-46F60D4E2E35}"/>
              </a:ext>
            </a:extLst>
          </p:cNvPr>
          <p:cNvPicPr>
            <a:picLocks noChangeAspect="1"/>
          </p:cNvPicPr>
          <p:nvPr/>
        </p:nvPicPr>
        <p:blipFill>
          <a:blip r:embed="rId6"/>
          <a:stretch>
            <a:fillRect/>
          </a:stretch>
        </p:blipFill>
        <p:spPr>
          <a:xfrm>
            <a:off x="9971824" y="5251282"/>
            <a:ext cx="1540803" cy="1058879"/>
          </a:xfrm>
          <a:prstGeom prst="rect">
            <a:avLst/>
          </a:prstGeom>
          <a:ln>
            <a:solidFill>
              <a:schemeClr val="accent1">
                <a:lumMod val="50000"/>
              </a:schemeClr>
            </a:solidFill>
          </a:ln>
        </p:spPr>
      </p:pic>
      <p:pic>
        <p:nvPicPr>
          <p:cNvPr id="4" name="Picture 3">
            <a:extLst>
              <a:ext uri="{FF2B5EF4-FFF2-40B4-BE49-F238E27FC236}">
                <a16:creationId xmlns:a16="http://schemas.microsoft.com/office/drawing/2014/main" id="{D7438F41-0A87-4C57-95B5-D5B1033D50F4}"/>
              </a:ext>
            </a:extLst>
          </p:cNvPr>
          <p:cNvPicPr>
            <a:picLocks noChangeAspect="1"/>
          </p:cNvPicPr>
          <p:nvPr/>
        </p:nvPicPr>
        <p:blipFill rotWithShape="1">
          <a:blip r:embed="rId7"/>
          <a:srcRect l="2252" t="36426" r="54017" b="17195"/>
          <a:stretch/>
        </p:blipFill>
        <p:spPr>
          <a:xfrm>
            <a:off x="8211038" y="2564545"/>
            <a:ext cx="3414784" cy="2025849"/>
          </a:xfrm>
          <a:prstGeom prst="rect">
            <a:avLst/>
          </a:prstGeom>
        </p:spPr>
      </p:pic>
      <p:sp>
        <p:nvSpPr>
          <p:cNvPr id="6" name="Isosceles Triangle 5">
            <a:extLst>
              <a:ext uri="{FF2B5EF4-FFF2-40B4-BE49-F238E27FC236}">
                <a16:creationId xmlns:a16="http://schemas.microsoft.com/office/drawing/2014/main" id="{820AD843-F7A0-4076-805B-F7AEC9CB7E6F}"/>
              </a:ext>
            </a:extLst>
          </p:cNvPr>
          <p:cNvSpPr/>
          <p:nvPr/>
        </p:nvSpPr>
        <p:spPr>
          <a:xfrm rot="5400000">
            <a:off x="2707497" y="3766910"/>
            <a:ext cx="2366869" cy="29538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49" name="Isosceles Triangle 48">
            <a:extLst>
              <a:ext uri="{FF2B5EF4-FFF2-40B4-BE49-F238E27FC236}">
                <a16:creationId xmlns:a16="http://schemas.microsoft.com/office/drawing/2014/main" id="{667592A9-3321-4876-A593-894131348349}"/>
              </a:ext>
            </a:extLst>
          </p:cNvPr>
          <p:cNvSpPr/>
          <p:nvPr/>
        </p:nvSpPr>
        <p:spPr>
          <a:xfrm rot="5400000">
            <a:off x="6752747" y="3765565"/>
            <a:ext cx="2366870" cy="29807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51" name="Title 1">
            <a:extLst>
              <a:ext uri="{FF2B5EF4-FFF2-40B4-BE49-F238E27FC236}">
                <a16:creationId xmlns:a16="http://schemas.microsoft.com/office/drawing/2014/main" id="{55DE3675-9F9B-467E-B408-F05836122005}"/>
              </a:ext>
            </a:extLst>
          </p:cNvPr>
          <p:cNvSpPr txBox="1">
            <a:spLocks/>
          </p:cNvSpPr>
          <p:nvPr/>
        </p:nvSpPr>
        <p:spPr>
          <a:xfrm>
            <a:off x="8180584" y="4671096"/>
            <a:ext cx="3577558" cy="523220"/>
          </a:xfrm>
          <a:prstGeom prst="rect">
            <a:avLst/>
          </a:prstGeom>
        </p:spPr>
        <p:txBody>
          <a:bodyPr vert="horz" wrap="square" lIns="91440" tIns="45720" rIns="91440" bIns="45720" rtlCol="0" anchor="t">
            <a:spAutoFit/>
          </a:bodyPr>
          <a:lstStyle>
            <a:defPPr>
              <a:defRPr lang="en-US"/>
            </a:defPPr>
            <a:lvl1pPr defTabSz="914363">
              <a:spcBef>
                <a:spcPct val="0"/>
              </a:spcBef>
              <a:spcAft>
                <a:spcPts val="600"/>
              </a:spcAft>
              <a:buNone/>
              <a:defRPr sz="1400">
                <a:solidFill>
                  <a:srgbClr val="55565A"/>
                </a:solidFill>
                <a:ea typeface="+mj-ea"/>
                <a:cs typeface="Arial" panose="020B0604020202020204" pitchFamily="34" charset="0"/>
              </a:defRPr>
            </a:lvl1pPr>
          </a:lstStyle>
          <a:p>
            <a:pPr marL="0" marR="0" lvl="0" indent="0" algn="l" defTabSz="914363"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The Code partners have worked together with Signatories to share the aggregate</a:t>
            </a:r>
            <a:endParaRPr kumimoji="0" lang="en-GB"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endParaRPr>
          </a:p>
        </p:txBody>
      </p:sp>
      <p:sp>
        <p:nvSpPr>
          <p:cNvPr id="52" name="Title 1">
            <a:extLst>
              <a:ext uri="{FF2B5EF4-FFF2-40B4-BE49-F238E27FC236}">
                <a16:creationId xmlns:a16="http://schemas.microsoft.com/office/drawing/2014/main" id="{814D6EDF-ABA6-4F9B-87A9-CD7A06A56436}"/>
              </a:ext>
            </a:extLst>
          </p:cNvPr>
          <p:cNvSpPr txBox="1">
            <a:spLocks/>
          </p:cNvSpPr>
          <p:nvPr/>
        </p:nvSpPr>
        <p:spPr>
          <a:xfrm>
            <a:off x="8196735" y="5098037"/>
            <a:ext cx="1955786" cy="1384995"/>
          </a:xfrm>
          <a:prstGeom prst="rect">
            <a:avLst/>
          </a:prstGeom>
        </p:spPr>
        <p:txBody>
          <a:bodyPr vert="horz" wrap="square" lIns="91440" tIns="45720" rIns="91440" bIns="45720" rtlCol="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363"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data, generate insights and share best practices both through the Annual Reports and regular meetings.</a:t>
            </a:r>
            <a:endParaRPr kumimoji="0" lang="en-GB"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endParaRPr>
          </a:p>
        </p:txBody>
      </p:sp>
      <p:sp>
        <p:nvSpPr>
          <p:cNvPr id="21" name="TextBox 20">
            <a:extLst>
              <a:ext uri="{FF2B5EF4-FFF2-40B4-BE49-F238E27FC236}">
                <a16:creationId xmlns:a16="http://schemas.microsoft.com/office/drawing/2014/main" id="{3D2FDA46-7092-4C2C-AD88-17A3FF00E177}"/>
              </a:ext>
            </a:extLst>
          </p:cNvPr>
          <p:cNvSpPr txBox="1"/>
          <p:nvPr/>
        </p:nvSpPr>
        <p:spPr>
          <a:xfrm>
            <a:off x="1600254" y="6593112"/>
            <a:ext cx="11634483" cy="281231"/>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For more information see:  </a:t>
            </a:r>
            <a:r>
              <a:rPr kumimoji="0" lang="en-US" sz="1200" b="0" i="1" u="sng"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8"/>
              </a:rPr>
              <a:t>UK Review of Female Entrepreneurship</a:t>
            </a:r>
            <a:r>
              <a:rPr kumimoji="0" lang="en-US" sz="1200" b="0" i="1" u="sng"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2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and </a:t>
            </a:r>
            <a:r>
              <a:rPr kumimoji="0" lang="en-GB" sz="1200" b="0" i="1" u="sng"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8"/>
              </a:rPr>
              <a:t>progress report</a:t>
            </a:r>
            <a:r>
              <a:rPr kumimoji="0" lang="en-GB" sz="1200" b="0" i="1" u="sng"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2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a:t>
            </a:r>
            <a:r>
              <a:rPr kumimoji="0" lang="en-GB" sz="1200" b="0" i="1" u="sng"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2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200" b="0" i="1" u="sng"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9"/>
              </a:rPr>
              <a:t>The Investing in Women Code</a:t>
            </a:r>
            <a:r>
              <a:rPr kumimoji="0" lang="en-US" sz="12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9"/>
              </a:rPr>
              <a:t> </a:t>
            </a:r>
            <a:r>
              <a:rPr kumimoji="0" lang="en-US" sz="12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and </a:t>
            </a:r>
            <a:r>
              <a:rPr kumimoji="0" lang="en-US" sz="1200" b="0" i="1" u="sng"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0"/>
              </a:rPr>
              <a:t>progress report</a:t>
            </a:r>
            <a:endParaRPr kumimoji="0" lang="en-US" sz="11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9383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B18D6DA-D570-EC75-554D-3BFCFBA8FF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a:extLst>
                          <a:ext uri="{FF2B5EF4-FFF2-40B4-BE49-F238E27FC236}">
                            <a16:creationId xmlns:a16="http://schemas.microsoft.com/office/drawing/2014/main" id="{FB18D6DA-D570-EC75-554D-3BFCFBA8FF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3" name="Title 32">
            <a:extLst>
              <a:ext uri="{FF2B5EF4-FFF2-40B4-BE49-F238E27FC236}">
                <a16:creationId xmlns:a16="http://schemas.microsoft.com/office/drawing/2014/main" id="{39FB9F51-9EBC-B305-E765-53DD9AFC7826}"/>
              </a:ext>
            </a:extLst>
          </p:cNvPr>
          <p:cNvSpPr>
            <a:spLocks noGrp="1"/>
          </p:cNvSpPr>
          <p:nvPr>
            <p:ph type="title"/>
          </p:nvPr>
        </p:nvSpPr>
        <p:spPr>
          <a:xfrm>
            <a:off x="99152" y="-1"/>
            <a:ext cx="11913553" cy="1046375"/>
          </a:xfrm>
        </p:spPr>
        <p:txBody>
          <a:bodyPr vert="horz">
            <a:normAutofit/>
          </a:bodyPr>
          <a:lstStyle/>
          <a:p>
            <a:r>
              <a:rPr lang="en-US"/>
              <a:t>Sample public statement with the intent to launch the Code</a:t>
            </a:r>
            <a:endParaRPr lang="en-US" noProof="0"/>
          </a:p>
        </p:txBody>
      </p:sp>
      <p:sp>
        <p:nvSpPr>
          <p:cNvPr id="14" name="TextBox 13">
            <a:extLst>
              <a:ext uri="{FF2B5EF4-FFF2-40B4-BE49-F238E27FC236}">
                <a16:creationId xmlns:a16="http://schemas.microsoft.com/office/drawing/2014/main" id="{A1687D63-3D31-9B9D-6E3E-9E19BA83557B}"/>
              </a:ext>
            </a:extLst>
          </p:cNvPr>
          <p:cNvSpPr txBox="1"/>
          <p:nvPr/>
        </p:nvSpPr>
        <p:spPr>
          <a:xfrm>
            <a:off x="733912" y="1716166"/>
            <a:ext cx="10216855" cy="4376839"/>
          </a:xfrm>
          <a:prstGeom prst="rect">
            <a:avLst/>
          </a:prstGeom>
          <a:noFill/>
        </p:spPr>
        <p:txBody>
          <a:bodyPr wrap="square">
            <a:spAutoFit/>
          </a:bodyPr>
          <a:lstStyle/>
          <a:p>
            <a:pPr algn="just">
              <a:lnSpc>
                <a:spcPts val="2400"/>
              </a:lnSpc>
            </a:pPr>
            <a:r>
              <a:rPr lang="en-US" sz="2000"/>
              <a:t>The below sample statement can be adapted by Country Codes: </a:t>
            </a:r>
          </a:p>
          <a:p>
            <a:pPr algn="just">
              <a:lnSpc>
                <a:spcPts val="2400"/>
              </a:lnSpc>
            </a:pPr>
            <a:endParaRPr lang="en-US" sz="2000"/>
          </a:p>
          <a:p>
            <a:pPr algn="just">
              <a:lnSpc>
                <a:spcPts val="2400"/>
              </a:lnSpc>
            </a:pPr>
            <a:r>
              <a:rPr lang="en-US" sz="1600" i="1"/>
              <a:t>“[</a:t>
            </a:r>
            <a:r>
              <a:rPr lang="en-US" sz="1600" b="1" i="1"/>
              <a:t>Champions or coalition partner names</a:t>
            </a:r>
            <a:r>
              <a:rPr lang="en-US" sz="1600" i="1"/>
              <a:t>] is/are committed to advancing access to finance and identifying innovative solutions to mobilize capital for women-led micro, small and medium-sized enterprises (WMSMEs). We endorse the Women Entrepreneurs Finance Code (“WE Finance Code” or “Code”), a global multi-stakeholder data-driven approach to systematically expand how women-led businesses are supported and financed. We intend to champion the launch of a Code in [</a:t>
            </a:r>
            <a:r>
              <a:rPr lang="en-US" sz="1600" b="1" i="1"/>
              <a:t>country</a:t>
            </a:r>
            <a:r>
              <a:rPr lang="en-US" sz="1600" i="1"/>
              <a:t>] to align and catalyze action and incentives across the financial sector ecosystem to support women entrepreneurs. A national coalition of public and private stakeholders will work together to adopt the Code, engaging financial service providers, regulators, standard-setting bodies, financial sector infrastructure organizations and trade associations and other ecosystem players.   We look forward to collaborating with other countries and stakeholders to align our approach with the Code’s global framework and ensure its effective governance, coordination and aggregation mechanisms.”  </a:t>
            </a:r>
          </a:p>
          <a:p>
            <a:pPr algn="just">
              <a:lnSpc>
                <a:spcPts val="2400"/>
              </a:lnSpc>
            </a:pPr>
            <a:endParaRPr lang="en-US" sz="2000" i="1"/>
          </a:p>
        </p:txBody>
      </p:sp>
    </p:spTree>
    <p:extLst>
      <p:ext uri="{BB962C8B-B14F-4D97-AF65-F5344CB8AC3E}">
        <p14:creationId xmlns:p14="http://schemas.microsoft.com/office/powerpoint/2010/main" val="439157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8DE9839-B69F-0E5C-EF8D-95F5D2528E3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4" name="Object 3" hidden="1">
                        <a:extLst>
                          <a:ext uri="{FF2B5EF4-FFF2-40B4-BE49-F238E27FC236}">
                            <a16:creationId xmlns:a16="http://schemas.microsoft.com/office/drawing/2014/main" id="{08DE9839-B69F-0E5C-EF8D-95F5D2528E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FEDB285-877F-3E40-6CA4-C23103F8320A}"/>
              </a:ext>
            </a:extLst>
          </p:cNvPr>
          <p:cNvSpPr>
            <a:spLocks noGrp="1"/>
          </p:cNvSpPr>
          <p:nvPr>
            <p:ph type="title"/>
          </p:nvPr>
        </p:nvSpPr>
        <p:spPr/>
        <p:txBody>
          <a:bodyPr vert="horz">
            <a:normAutofit/>
          </a:bodyPr>
          <a:lstStyle/>
          <a:p>
            <a:r>
              <a:rPr lang="en-US" b="1"/>
              <a:t>Commitment 2: </a:t>
            </a:r>
            <a:r>
              <a:rPr lang="en-US"/>
              <a:t>Minimum Requirements and Strongly Encouraged Indicators for Lenders &amp; Guidance for Definitions of MSME and Women-Led Enterprise</a:t>
            </a:r>
            <a:endParaRPr lang="en-US" sz="2200"/>
          </a:p>
        </p:txBody>
      </p:sp>
      <p:sp>
        <p:nvSpPr>
          <p:cNvPr id="8" name="Rectangle 7">
            <a:extLst>
              <a:ext uri="{FF2B5EF4-FFF2-40B4-BE49-F238E27FC236}">
                <a16:creationId xmlns:a16="http://schemas.microsoft.com/office/drawing/2014/main" id="{19A2E2EE-357A-43CD-B3EB-FA063359109B}"/>
              </a:ext>
            </a:extLst>
          </p:cNvPr>
          <p:cNvSpPr/>
          <p:nvPr/>
        </p:nvSpPr>
        <p:spPr>
          <a:xfrm>
            <a:off x="572562" y="1894353"/>
            <a:ext cx="3835702" cy="1456608"/>
          </a:xfrm>
          <a:prstGeom prst="rect">
            <a:avLst/>
          </a:prstGeom>
          <a:noFill/>
          <a:ln>
            <a:solidFill>
              <a:srgbClr val="8B356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8275" marR="0" lvl="0" indent="-168275" algn="l" defTabSz="914400" rtl="0" eaLnBrk="1" fontAlgn="auto" latinLnBrk="0" hangingPunct="1">
              <a:lnSpc>
                <a:spcPct val="100000"/>
              </a:lnSpc>
              <a:spcBef>
                <a:spcPts val="0"/>
              </a:spcBef>
              <a:spcAft>
                <a:spcPts val="0"/>
              </a:spcAft>
              <a:buClr>
                <a:srgbClr val="8B3562"/>
              </a:buClr>
              <a:buSzPct val="120000"/>
              <a:buFont typeface="Arial" panose="020B0604020202020204" pitchFamily="34" charset="0"/>
              <a:buChar char="•"/>
              <a:tabLst/>
              <a:defRPr/>
            </a:pPr>
            <a:r>
              <a:rPr kumimoji="0" lang="en-US" sz="1300" b="0" i="0" u="none" strike="noStrike" kern="1200" cap="none" spc="0" normalizeH="0" baseline="0" noProof="0">
                <a:ln>
                  <a:noFill/>
                </a:ln>
                <a:solidFill>
                  <a:prstClr val="black">
                    <a:lumMod val="75000"/>
                    <a:lumOff val="25000"/>
                  </a:prstClr>
                </a:solidFill>
                <a:effectLst/>
                <a:uLnTx/>
                <a:uFillTx/>
                <a:latin typeface="Helvetica"/>
                <a:ea typeface="+mn-ea"/>
                <a:cs typeface="+mn-cs"/>
              </a:rPr>
              <a:t>MSME business customers (#)</a:t>
            </a:r>
          </a:p>
          <a:p>
            <a:pPr marL="168275" marR="0" lvl="0" indent="-168275" algn="l" defTabSz="914400" rtl="0" eaLnBrk="1" fontAlgn="auto" latinLnBrk="0" hangingPunct="1">
              <a:lnSpc>
                <a:spcPct val="100000"/>
              </a:lnSpc>
              <a:spcBef>
                <a:spcPts val="0"/>
              </a:spcBef>
              <a:spcAft>
                <a:spcPts val="0"/>
              </a:spcAft>
              <a:buClr>
                <a:srgbClr val="8B3562"/>
              </a:buClr>
              <a:buSzPct val="120000"/>
              <a:buFont typeface="Arial" panose="020B0604020202020204" pitchFamily="34" charset="0"/>
              <a:buChar char="•"/>
              <a:tabLst/>
              <a:defRPr/>
            </a:pPr>
            <a:r>
              <a:rPr kumimoji="0" lang="en-US" sz="1300" b="0" i="0" u="none" strike="noStrike" kern="1200" cap="none" spc="0" normalizeH="0" baseline="0" noProof="0">
                <a:ln>
                  <a:noFill/>
                </a:ln>
                <a:solidFill>
                  <a:prstClr val="black">
                    <a:lumMod val="75000"/>
                    <a:lumOff val="25000"/>
                  </a:prstClr>
                </a:solidFill>
                <a:effectLst/>
                <a:uLnTx/>
                <a:uFillTx/>
                <a:latin typeface="Helvetica"/>
                <a:ea typeface="+mn-ea"/>
                <a:cs typeface="+mn-cs"/>
              </a:rPr>
              <a:t>MSME business outstanding loans (# &amp; $) </a:t>
            </a:r>
          </a:p>
          <a:p>
            <a:pPr marL="168275" marR="0" lvl="0" indent="-168275" algn="l" defTabSz="914400" rtl="0" eaLnBrk="1" fontAlgn="auto" latinLnBrk="0" hangingPunct="1">
              <a:lnSpc>
                <a:spcPct val="100000"/>
              </a:lnSpc>
              <a:spcBef>
                <a:spcPts val="0"/>
              </a:spcBef>
              <a:spcAft>
                <a:spcPts val="0"/>
              </a:spcAft>
              <a:buClr>
                <a:srgbClr val="8B3562"/>
              </a:buClr>
              <a:buSzPct val="120000"/>
              <a:buFont typeface="Arial" panose="020B0604020202020204" pitchFamily="34" charset="0"/>
              <a:buChar char="•"/>
              <a:tabLst/>
              <a:defRPr/>
            </a:pPr>
            <a:r>
              <a:rPr kumimoji="0" lang="en-US" sz="1300" b="0" i="0" u="none" strike="noStrike" kern="1200" cap="none" spc="0" normalizeH="0" baseline="0" noProof="0">
                <a:ln>
                  <a:noFill/>
                </a:ln>
                <a:solidFill>
                  <a:prstClr val="black">
                    <a:lumMod val="75000"/>
                    <a:lumOff val="25000"/>
                  </a:prstClr>
                </a:solidFill>
                <a:effectLst/>
                <a:uLnTx/>
                <a:uFillTx/>
                <a:latin typeface="Helvetica"/>
                <a:ea typeface="+mn-ea"/>
                <a:cs typeface="+mn-cs"/>
              </a:rPr>
              <a:t>MSME business loan applications and approvals (# &amp; $) </a:t>
            </a:r>
          </a:p>
          <a:p>
            <a:pPr marL="168275" marR="0" lvl="0" indent="-168275" algn="l" defTabSz="914400" rtl="0" eaLnBrk="1" fontAlgn="auto" latinLnBrk="0" hangingPunct="1">
              <a:lnSpc>
                <a:spcPct val="100000"/>
              </a:lnSpc>
              <a:spcBef>
                <a:spcPts val="0"/>
              </a:spcBef>
              <a:spcAft>
                <a:spcPts val="0"/>
              </a:spcAft>
              <a:buClr>
                <a:srgbClr val="8B3562"/>
              </a:buClr>
              <a:buSzPct val="120000"/>
              <a:buFont typeface="Arial" panose="020B0604020202020204" pitchFamily="34" charset="0"/>
              <a:buChar char="•"/>
              <a:tabLst/>
              <a:defRPr/>
            </a:pPr>
            <a:r>
              <a:rPr kumimoji="0" lang="en-US" sz="1300" b="0" i="0" u="none" strike="noStrike" kern="1200" cap="none" spc="0" normalizeH="0" baseline="0" noProof="0">
                <a:ln>
                  <a:noFill/>
                </a:ln>
                <a:solidFill>
                  <a:prstClr val="black">
                    <a:lumMod val="75000"/>
                    <a:lumOff val="25000"/>
                  </a:prstClr>
                </a:solidFill>
                <a:effectLst/>
                <a:uLnTx/>
                <a:uFillTx/>
                <a:latin typeface="Helvetica"/>
                <a:ea typeface="+mn-ea"/>
                <a:cs typeface="+mn-cs"/>
              </a:rPr>
              <a:t>MSME business NPLs (%) </a:t>
            </a:r>
          </a:p>
          <a:p>
            <a:pPr marL="168275" marR="0" lvl="0" indent="-168275" algn="l" defTabSz="914400" rtl="0" eaLnBrk="1" fontAlgn="auto" latinLnBrk="0" hangingPunct="1">
              <a:lnSpc>
                <a:spcPct val="100000"/>
              </a:lnSpc>
              <a:spcBef>
                <a:spcPts val="0"/>
              </a:spcBef>
              <a:spcAft>
                <a:spcPts val="0"/>
              </a:spcAft>
              <a:buClr>
                <a:srgbClr val="8B3562"/>
              </a:buClr>
              <a:buSzPct val="120000"/>
              <a:buFont typeface="Arial" panose="020B0604020202020204" pitchFamily="34" charset="0"/>
              <a:buChar char="•"/>
              <a:tabLst/>
              <a:defRPr/>
            </a:pPr>
            <a:r>
              <a:rPr kumimoji="0" lang="en-US" sz="1300" b="0" i="0" u="none" strike="noStrike" kern="1200" cap="none" spc="0" normalizeH="0" baseline="0" noProof="0">
                <a:ln>
                  <a:noFill/>
                </a:ln>
                <a:solidFill>
                  <a:prstClr val="black">
                    <a:lumMod val="75000"/>
                    <a:lumOff val="25000"/>
                  </a:prstClr>
                </a:solidFill>
                <a:effectLst/>
                <a:uLnTx/>
                <a:uFillTx/>
                <a:latin typeface="Helvetica"/>
                <a:ea typeface="+mn-ea"/>
                <a:cs typeface="+mn-cs"/>
              </a:rPr>
              <a:t>MSME business deposits ($) &amp; depositors (#) – </a:t>
            </a:r>
            <a:r>
              <a:rPr kumimoji="0" lang="en-US" sz="1300" b="0" i="1" u="none" strike="noStrike" kern="1200" cap="none" spc="0" normalizeH="0" baseline="0" noProof="0">
                <a:ln>
                  <a:noFill/>
                </a:ln>
                <a:solidFill>
                  <a:prstClr val="black">
                    <a:lumMod val="75000"/>
                    <a:lumOff val="25000"/>
                  </a:prstClr>
                </a:solidFill>
                <a:effectLst/>
                <a:uLnTx/>
                <a:uFillTx/>
                <a:latin typeface="Helvetica"/>
                <a:ea typeface="+mn-ea"/>
                <a:cs typeface="+mn-cs"/>
              </a:rPr>
              <a:t>waived if the FSP doesn’t accept deposits</a:t>
            </a:r>
          </a:p>
        </p:txBody>
      </p:sp>
      <p:sp>
        <p:nvSpPr>
          <p:cNvPr id="9" name="Rectangle 8">
            <a:extLst>
              <a:ext uri="{FF2B5EF4-FFF2-40B4-BE49-F238E27FC236}">
                <a16:creationId xmlns:a16="http://schemas.microsoft.com/office/drawing/2014/main" id="{1633EAF8-14AC-4A4D-4619-A2292FE39E1C}"/>
              </a:ext>
            </a:extLst>
          </p:cNvPr>
          <p:cNvSpPr/>
          <p:nvPr/>
        </p:nvSpPr>
        <p:spPr>
          <a:xfrm>
            <a:off x="4411890" y="1883900"/>
            <a:ext cx="3835702" cy="1467623"/>
          </a:xfrm>
          <a:prstGeom prst="rect">
            <a:avLst/>
          </a:prstGeom>
          <a:noFill/>
          <a:ln>
            <a:solidFill>
              <a:srgbClr val="EC635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8275" marR="0" lvl="0" indent="-168275" algn="l" defTabSz="914400" rtl="0" eaLnBrk="1" fontAlgn="auto" latinLnBrk="0" hangingPunct="1">
              <a:lnSpc>
                <a:spcPct val="100000"/>
              </a:lnSpc>
              <a:spcBef>
                <a:spcPts val="0"/>
              </a:spcBef>
              <a:spcAft>
                <a:spcPts val="0"/>
              </a:spcAft>
              <a:buClr>
                <a:srgbClr val="EC6359"/>
              </a:buClr>
              <a:buSzPct val="120000"/>
              <a:buFont typeface="Arial" panose="020B0604020202020204" pitchFamily="34" charset="0"/>
              <a:buChar char="•"/>
              <a:tabLst/>
              <a:defRPr/>
            </a:pPr>
            <a:r>
              <a:rPr kumimoji="0" lang="en-US" sz="1300" b="0" i="0" u="none" strike="noStrike" kern="1200" cap="none" spc="0" normalizeH="0" baseline="0" noProof="0">
                <a:ln>
                  <a:noFill/>
                </a:ln>
                <a:solidFill>
                  <a:prstClr val="black">
                    <a:lumMod val="75000"/>
                    <a:lumOff val="25000"/>
                  </a:prstClr>
                </a:solidFill>
                <a:effectLst/>
                <a:uLnTx/>
                <a:uFillTx/>
                <a:latin typeface="Helvetica"/>
                <a:ea typeface="+mn-ea"/>
                <a:cs typeface="+mn-cs"/>
              </a:rPr>
              <a:t>MSME business new disbursed loans (# &amp; $) </a:t>
            </a:r>
          </a:p>
          <a:p>
            <a:pPr marL="168275" marR="0" lvl="0" indent="-168275" algn="l" defTabSz="914400" rtl="0" eaLnBrk="1" fontAlgn="auto" latinLnBrk="0" hangingPunct="1">
              <a:lnSpc>
                <a:spcPct val="100000"/>
              </a:lnSpc>
              <a:spcBef>
                <a:spcPts val="0"/>
              </a:spcBef>
              <a:spcAft>
                <a:spcPts val="0"/>
              </a:spcAft>
              <a:buClr>
                <a:srgbClr val="EC6359"/>
              </a:buClr>
              <a:buSzPct val="120000"/>
              <a:buFont typeface="Arial" panose="020B0604020202020204" pitchFamily="34" charset="0"/>
              <a:buChar char="•"/>
              <a:tabLst/>
              <a:defRPr/>
            </a:pPr>
            <a:r>
              <a:rPr kumimoji="0" lang="en-US" sz="1300" b="0" i="0" u="none" strike="noStrike" kern="1200" cap="none" spc="0" normalizeH="0" baseline="0" noProof="0">
                <a:ln>
                  <a:noFill/>
                </a:ln>
                <a:solidFill>
                  <a:prstClr val="black">
                    <a:lumMod val="75000"/>
                    <a:lumOff val="25000"/>
                  </a:prstClr>
                </a:solidFill>
                <a:effectLst/>
                <a:uLnTx/>
                <a:uFillTx/>
                <a:latin typeface="Helvetica"/>
                <a:ea typeface="+mn-ea"/>
                <a:cs typeface="+mn-cs"/>
              </a:rPr>
              <a:t>MSME business collateralized loans (#)  </a:t>
            </a:r>
          </a:p>
          <a:p>
            <a:pPr marL="168275" marR="0" lvl="0" indent="-168275" algn="l" defTabSz="914400" rtl="0" eaLnBrk="1" fontAlgn="auto" latinLnBrk="0" hangingPunct="1">
              <a:lnSpc>
                <a:spcPct val="100000"/>
              </a:lnSpc>
              <a:spcBef>
                <a:spcPts val="0"/>
              </a:spcBef>
              <a:spcAft>
                <a:spcPts val="0"/>
              </a:spcAft>
              <a:buClr>
                <a:srgbClr val="EC6359"/>
              </a:buClr>
              <a:buSzPct val="120000"/>
              <a:buFont typeface="Arial" panose="020B0604020202020204" pitchFamily="34" charset="0"/>
              <a:buChar char="•"/>
              <a:tabLst/>
              <a:defRPr/>
            </a:pPr>
            <a:r>
              <a:rPr kumimoji="0" lang="en-US" sz="1300" b="0" i="0" u="none" strike="noStrike" kern="1200" cap="none" spc="0" normalizeH="0" baseline="0" noProof="0">
                <a:ln>
                  <a:noFill/>
                </a:ln>
                <a:solidFill>
                  <a:prstClr val="black">
                    <a:lumMod val="75000"/>
                    <a:lumOff val="25000"/>
                  </a:prstClr>
                </a:solidFill>
                <a:effectLst/>
                <a:uLnTx/>
                <a:uFillTx/>
                <a:latin typeface="Helvetica"/>
                <a:ea typeface="+mn-ea"/>
                <a:cs typeface="+mn-cs"/>
              </a:rPr>
              <a:t>MSME business short-term loans (# &amp; $) </a:t>
            </a:r>
          </a:p>
          <a:p>
            <a:pPr marL="168275" marR="0" lvl="0" indent="-168275" algn="l" defTabSz="914400" rtl="0" eaLnBrk="1" fontAlgn="auto" latinLnBrk="0" hangingPunct="1">
              <a:lnSpc>
                <a:spcPct val="100000"/>
              </a:lnSpc>
              <a:spcBef>
                <a:spcPts val="0"/>
              </a:spcBef>
              <a:spcAft>
                <a:spcPts val="0"/>
              </a:spcAft>
              <a:buClr>
                <a:srgbClr val="EC6359"/>
              </a:buClr>
              <a:buSzPct val="120000"/>
              <a:buFont typeface="Arial" panose="020B0604020202020204" pitchFamily="34" charset="0"/>
              <a:buChar char="•"/>
              <a:tabLst/>
              <a:defRPr/>
            </a:pPr>
            <a:r>
              <a:rPr kumimoji="0" lang="en-US" sz="1300" b="0" i="0" u="none" strike="noStrike" kern="1200" cap="none" spc="0" normalizeH="0" baseline="0" noProof="0">
                <a:ln>
                  <a:noFill/>
                </a:ln>
                <a:solidFill>
                  <a:prstClr val="black">
                    <a:lumMod val="75000"/>
                    <a:lumOff val="25000"/>
                  </a:prstClr>
                </a:solidFill>
                <a:effectLst/>
                <a:uLnTx/>
                <a:uFillTx/>
                <a:latin typeface="Helvetica"/>
                <a:ea typeface="+mn-ea"/>
                <a:cs typeface="+mn-cs"/>
              </a:rPr>
              <a:t>MSME business financial products (#)</a:t>
            </a:r>
          </a:p>
        </p:txBody>
      </p:sp>
      <p:sp>
        <p:nvSpPr>
          <p:cNvPr id="10" name="Rectangle 9">
            <a:extLst>
              <a:ext uri="{FF2B5EF4-FFF2-40B4-BE49-F238E27FC236}">
                <a16:creationId xmlns:a16="http://schemas.microsoft.com/office/drawing/2014/main" id="{451E3773-3611-F81E-6CAD-064D770587EC}"/>
              </a:ext>
            </a:extLst>
          </p:cNvPr>
          <p:cNvSpPr/>
          <p:nvPr/>
        </p:nvSpPr>
        <p:spPr>
          <a:xfrm>
            <a:off x="8242396" y="1755954"/>
            <a:ext cx="3835702" cy="1602451"/>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1" u="none" strike="noStrike" kern="1200" cap="none" spc="0" normalizeH="0" baseline="0" noProof="0">
              <a:ln>
                <a:noFill/>
              </a:ln>
              <a:solidFill>
                <a:prstClr val="black">
                  <a:lumMod val="75000"/>
                  <a:lumOff val="25000"/>
                </a:prstClr>
              </a:solidFill>
              <a:effectLst/>
              <a:uLnTx/>
              <a:uFillTx/>
              <a:latin typeface="Helvetica"/>
              <a:ea typeface="+mn-ea"/>
              <a:cs typeface="+mn-cs"/>
            </a:endParaRP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lumMod val="75000"/>
                    <a:lumOff val="25000"/>
                  </a:prstClr>
                </a:solidFill>
                <a:effectLst/>
                <a:uLnTx/>
                <a:uFillTx/>
                <a:latin typeface="Helvetica"/>
                <a:ea typeface="+mn-ea"/>
                <a:cs typeface="+mn-cs"/>
              </a:rPr>
              <a:t>P</a:t>
            </a:r>
            <a:r>
              <a:rPr kumimoji="0" lang="en-US" sz="1300" b="0" i="0" u="none" strike="noStrike" kern="1200" cap="none" spc="0" normalizeH="0" baseline="0" noProof="0" err="1">
                <a:ln>
                  <a:noFill/>
                </a:ln>
                <a:solidFill>
                  <a:prstClr val="black">
                    <a:lumMod val="75000"/>
                    <a:lumOff val="25000"/>
                  </a:prstClr>
                </a:solidFill>
                <a:effectLst/>
                <a:uLnTx/>
                <a:uFillTx/>
                <a:latin typeface="Helvetica"/>
                <a:ea typeface="+mn-ea"/>
                <a:cs typeface="+mn-cs"/>
              </a:rPr>
              <a:t>roxy</a:t>
            </a:r>
            <a:r>
              <a:rPr kumimoji="0" lang="en-US" sz="1300" b="0" i="0" u="none" strike="noStrike" kern="1200" cap="none" spc="0" normalizeH="0" baseline="0" noProof="0">
                <a:ln>
                  <a:noFill/>
                </a:ln>
                <a:solidFill>
                  <a:prstClr val="black">
                    <a:lumMod val="75000"/>
                    <a:lumOff val="25000"/>
                  </a:prstClr>
                </a:solidFill>
                <a:effectLst/>
                <a:uLnTx/>
                <a:uFillTx/>
                <a:latin typeface="Helvetica"/>
                <a:ea typeface="+mn-ea"/>
                <a:cs typeface="+mn-cs"/>
              </a:rPr>
              <a:t> indicators to identify women-led businesses using retail products for commercial purposes to convert them to business clients (e.g., consumer loans, housing finance)</a:t>
            </a:r>
          </a:p>
        </p:txBody>
      </p:sp>
      <p:sp>
        <p:nvSpPr>
          <p:cNvPr id="17" name="Rectangle 16">
            <a:extLst>
              <a:ext uri="{FF2B5EF4-FFF2-40B4-BE49-F238E27FC236}">
                <a16:creationId xmlns:a16="http://schemas.microsoft.com/office/drawing/2014/main" id="{051CCC7A-DD46-48A0-4C9C-237DFF4F1C67}"/>
              </a:ext>
            </a:extLst>
          </p:cNvPr>
          <p:cNvSpPr/>
          <p:nvPr/>
        </p:nvSpPr>
        <p:spPr>
          <a:xfrm>
            <a:off x="572562" y="1589986"/>
            <a:ext cx="3829620" cy="293914"/>
          </a:xfrm>
          <a:prstGeom prst="rect">
            <a:avLst/>
          </a:prstGeom>
          <a:solidFill>
            <a:srgbClr val="8B3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a:ea typeface="+mn-ea"/>
                <a:cs typeface="+mn-cs"/>
              </a:rPr>
              <a:t>Minimum Requirements</a:t>
            </a:r>
          </a:p>
        </p:txBody>
      </p:sp>
      <p:sp>
        <p:nvSpPr>
          <p:cNvPr id="18" name="Rectangle 17">
            <a:extLst>
              <a:ext uri="{FF2B5EF4-FFF2-40B4-BE49-F238E27FC236}">
                <a16:creationId xmlns:a16="http://schemas.microsoft.com/office/drawing/2014/main" id="{3050967E-EC6C-3895-05A4-2D44A78E6394}"/>
              </a:ext>
            </a:extLst>
          </p:cNvPr>
          <p:cNvSpPr/>
          <p:nvPr/>
        </p:nvSpPr>
        <p:spPr>
          <a:xfrm>
            <a:off x="4408265" y="1589987"/>
            <a:ext cx="3828052" cy="293914"/>
          </a:xfrm>
          <a:prstGeom prst="rect">
            <a:avLst/>
          </a:prstGeom>
          <a:solidFill>
            <a:srgbClr val="EC6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a:ea typeface="+mn-ea"/>
                <a:cs typeface="+mn-cs"/>
              </a:rPr>
              <a:t>Strongly Encouraged</a:t>
            </a:r>
          </a:p>
        </p:txBody>
      </p:sp>
      <p:sp>
        <p:nvSpPr>
          <p:cNvPr id="19" name="Rectangle 18">
            <a:extLst>
              <a:ext uri="{FF2B5EF4-FFF2-40B4-BE49-F238E27FC236}">
                <a16:creationId xmlns:a16="http://schemas.microsoft.com/office/drawing/2014/main" id="{04F56F44-2F20-44AA-C871-1B517DD581EB}"/>
              </a:ext>
            </a:extLst>
          </p:cNvPr>
          <p:cNvSpPr/>
          <p:nvPr/>
        </p:nvSpPr>
        <p:spPr>
          <a:xfrm>
            <a:off x="8242396" y="1589985"/>
            <a:ext cx="3835702" cy="30436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a:ea typeface="+mn-ea"/>
                <a:cs typeface="+mn-cs"/>
              </a:rPr>
              <a:t>Future Exploration</a:t>
            </a:r>
          </a:p>
        </p:txBody>
      </p:sp>
      <p:sp>
        <p:nvSpPr>
          <p:cNvPr id="11" name="Rectangle 10">
            <a:extLst>
              <a:ext uri="{FF2B5EF4-FFF2-40B4-BE49-F238E27FC236}">
                <a16:creationId xmlns:a16="http://schemas.microsoft.com/office/drawing/2014/main" id="{891537CA-5432-3A17-75D6-9B65C6B4798D}"/>
              </a:ext>
            </a:extLst>
          </p:cNvPr>
          <p:cNvSpPr/>
          <p:nvPr/>
        </p:nvSpPr>
        <p:spPr>
          <a:xfrm rot="16200000">
            <a:off x="-889174" y="2373200"/>
            <a:ext cx="2417054" cy="289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93456D"/>
                </a:solidFill>
                <a:effectLst/>
                <a:uLnTx/>
                <a:uFillTx/>
                <a:latin typeface="Helvetica"/>
                <a:ea typeface="+mn-ea"/>
                <a:cs typeface="+mn-cs"/>
              </a:rPr>
              <a:t>INDICATORS</a:t>
            </a:r>
          </a:p>
        </p:txBody>
      </p:sp>
      <p:sp>
        <p:nvSpPr>
          <p:cNvPr id="12" name="Rectangle 11">
            <a:extLst>
              <a:ext uri="{FF2B5EF4-FFF2-40B4-BE49-F238E27FC236}">
                <a16:creationId xmlns:a16="http://schemas.microsoft.com/office/drawing/2014/main" id="{34615E6B-72C6-3F3A-A49F-BEAB302343C7}"/>
              </a:ext>
            </a:extLst>
          </p:cNvPr>
          <p:cNvSpPr/>
          <p:nvPr/>
        </p:nvSpPr>
        <p:spPr>
          <a:xfrm rot="16200000">
            <a:off x="-871994" y="5054731"/>
            <a:ext cx="2417054" cy="289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solidFill>
                <a:effectLst/>
                <a:uLnTx/>
                <a:uFillTx/>
                <a:latin typeface="Helvetica"/>
                <a:ea typeface="+mn-ea"/>
                <a:cs typeface="+mn-cs"/>
              </a:rPr>
              <a:t>DEFINITIONS</a:t>
            </a:r>
          </a:p>
        </p:txBody>
      </p:sp>
      <p:sp>
        <p:nvSpPr>
          <p:cNvPr id="13" name="Rectangle 12">
            <a:extLst>
              <a:ext uri="{FF2B5EF4-FFF2-40B4-BE49-F238E27FC236}">
                <a16:creationId xmlns:a16="http://schemas.microsoft.com/office/drawing/2014/main" id="{3D086F92-32B7-FA61-9140-A04E98D37759}"/>
              </a:ext>
            </a:extLst>
          </p:cNvPr>
          <p:cNvSpPr/>
          <p:nvPr/>
        </p:nvSpPr>
        <p:spPr>
          <a:xfrm>
            <a:off x="572562" y="3890287"/>
            <a:ext cx="3860348" cy="245893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
                <a:srgbClr val="ED7D31"/>
              </a:buClr>
              <a:buSzPct val="120000"/>
              <a:buFontTx/>
              <a:buNone/>
              <a:tabLst/>
              <a:defRPr/>
            </a:pPr>
            <a:r>
              <a:rPr kumimoji="0" lang="en-US" sz="1300" b="1" i="0" u="none" strike="noStrike" kern="1200" cap="none" spc="0" normalizeH="0" baseline="0" noProof="0">
                <a:ln>
                  <a:noFill/>
                </a:ln>
                <a:solidFill>
                  <a:srgbClr val="ED7D31"/>
                </a:solidFill>
                <a:effectLst/>
                <a:uLnTx/>
                <a:uFillTx/>
                <a:latin typeface="Helvetica"/>
                <a:ea typeface="+mn-ea"/>
                <a:cs typeface="+mn-cs"/>
              </a:rPr>
              <a:t>MSME</a:t>
            </a:r>
          </a:p>
          <a:p>
            <a:pPr marL="115888" marR="0" lvl="0" indent="-115888" algn="l" defTabSz="914400" rtl="0" eaLnBrk="1" fontAlgn="auto" latinLnBrk="0" hangingPunct="1">
              <a:lnSpc>
                <a:spcPct val="100000"/>
              </a:lnSpc>
              <a:spcBef>
                <a:spcPts val="0"/>
              </a:spcBef>
              <a:spcAft>
                <a:spcPts val="0"/>
              </a:spcAft>
              <a:buClr>
                <a:srgbClr val="ED7D31"/>
              </a:buClr>
              <a:buSzPct val="120000"/>
              <a:buFont typeface="Arial" panose="020B0604020202020204" pitchFamily="34" charset="0"/>
              <a:buChar char="•"/>
              <a:tabLst>
                <a:tab pos="172720" algn="l"/>
              </a:tabLst>
              <a:defRPr/>
            </a:pPr>
            <a:r>
              <a:rPr kumimoji="0" lang="en-US" sz="1300" b="0" i="0" u="none" strike="noStrike" kern="1200" cap="none" spc="0" normalizeH="0" baseline="0" noProof="0">
                <a:ln>
                  <a:noFill/>
                </a:ln>
                <a:solidFill>
                  <a:prstClr val="black">
                    <a:lumMod val="75000"/>
                    <a:lumOff val="25000"/>
                  </a:prstClr>
                </a:solidFill>
                <a:effectLst/>
                <a:uLnTx/>
                <a:uFillTx/>
                <a:latin typeface="Helvetica"/>
                <a:ea typeface="+mn-ea"/>
                <a:cs typeface="+mn-cs"/>
              </a:rPr>
              <a:t>A clear definition of Micro, Small and Medium Enterprise, generally based on employee, asset, equity and/or loan exposure</a:t>
            </a:r>
          </a:p>
          <a:p>
            <a:pPr marL="115888" marR="0" lvl="0" indent="-115888" algn="l" defTabSz="914400" rtl="0" eaLnBrk="1" fontAlgn="auto" latinLnBrk="0" hangingPunct="1">
              <a:lnSpc>
                <a:spcPct val="100000"/>
              </a:lnSpc>
              <a:spcBef>
                <a:spcPts val="0"/>
              </a:spcBef>
              <a:spcAft>
                <a:spcPts val="0"/>
              </a:spcAft>
              <a:buClr>
                <a:srgbClr val="ED7D31"/>
              </a:buClr>
              <a:buSzPct val="120000"/>
              <a:buFont typeface="Arial" panose="020B0604020202020204" pitchFamily="34" charset="0"/>
              <a:buChar char="•"/>
              <a:tabLst>
                <a:tab pos="172720" algn="l"/>
              </a:tabLst>
              <a:defRPr/>
            </a:pPr>
            <a:r>
              <a:rPr kumimoji="0" lang="en-US" sz="1300" b="1" i="0" u="none" strike="noStrike" kern="1200" cap="none" spc="0" normalizeH="0" baseline="0" noProof="0">
                <a:ln>
                  <a:noFill/>
                </a:ln>
                <a:solidFill>
                  <a:prstClr val="black">
                    <a:lumMod val="75000"/>
                    <a:lumOff val="25000"/>
                  </a:prstClr>
                </a:solidFill>
                <a:effectLst/>
                <a:uLnTx/>
                <a:uFillTx/>
                <a:latin typeface="Helvetica"/>
                <a:ea typeface="+mn-ea"/>
                <a:cs typeface="+mn-cs"/>
              </a:rPr>
              <a:t>Informal firms </a:t>
            </a:r>
            <a:r>
              <a:rPr kumimoji="0" lang="en-US" sz="1300" b="0" i="0" u="none" strike="noStrike" kern="1200" cap="none" spc="0" normalizeH="0" baseline="0" noProof="0">
                <a:ln>
                  <a:noFill/>
                </a:ln>
                <a:solidFill>
                  <a:prstClr val="black">
                    <a:lumMod val="75000"/>
                    <a:lumOff val="25000"/>
                  </a:prstClr>
                </a:solidFill>
                <a:effectLst/>
                <a:uLnTx/>
                <a:uFillTx/>
                <a:latin typeface="Helvetica"/>
                <a:ea typeface="+mn-ea"/>
                <a:cs typeface="+mn-cs"/>
              </a:rPr>
              <a:t>and sole proprietors may be included so long as they have identifiable enterprise characteristics</a:t>
            </a:r>
          </a:p>
          <a:p>
            <a:pPr marL="0" marR="0" lvl="0" indent="0" algn="l" defTabSz="914400" rtl="0" eaLnBrk="1" fontAlgn="auto" latinLnBrk="0" hangingPunct="1">
              <a:lnSpc>
                <a:spcPct val="100000"/>
              </a:lnSpc>
              <a:spcBef>
                <a:spcPts val="0"/>
              </a:spcBef>
              <a:spcAft>
                <a:spcPts val="0"/>
              </a:spcAft>
              <a:buClr>
                <a:srgbClr val="ED7D31"/>
              </a:buClr>
              <a:buSzPct val="120000"/>
              <a:buFontTx/>
              <a:buNone/>
              <a:tabLst>
                <a:tab pos="172720" algn="l"/>
              </a:tabLst>
              <a:defRPr/>
            </a:pPr>
            <a:r>
              <a:rPr kumimoji="0" lang="en-US" sz="1300" b="1" i="0" u="none" strike="noStrike" kern="1200" cap="none" spc="0" normalizeH="0" baseline="0" noProof="0">
                <a:ln>
                  <a:noFill/>
                </a:ln>
                <a:solidFill>
                  <a:srgbClr val="ED7D31"/>
                </a:solidFill>
                <a:effectLst/>
                <a:uLnTx/>
                <a:uFillTx/>
                <a:latin typeface="Helvetica"/>
                <a:ea typeface="+mn-ea"/>
                <a:cs typeface="+mn-cs"/>
              </a:rPr>
              <a:t>Women-led enterprise</a:t>
            </a:r>
          </a:p>
          <a:p>
            <a:pPr marL="115888" marR="0" lvl="0" indent="-115888" algn="l" defTabSz="914400" rtl="0" eaLnBrk="1" fontAlgn="auto" latinLnBrk="0" hangingPunct="1">
              <a:lnSpc>
                <a:spcPct val="100000"/>
              </a:lnSpc>
              <a:spcBef>
                <a:spcPts val="0"/>
              </a:spcBef>
              <a:spcAft>
                <a:spcPts val="0"/>
              </a:spcAft>
              <a:buClr>
                <a:srgbClr val="ED7D31"/>
              </a:buClr>
              <a:buSzPct val="120000"/>
              <a:buFont typeface="Arial" panose="020B0604020202020204" pitchFamily="34" charset="0"/>
              <a:buChar char="•"/>
              <a:tabLst>
                <a:tab pos="172720" algn="l"/>
              </a:tabLst>
              <a:defRPr/>
            </a:pPr>
            <a:r>
              <a:rPr kumimoji="0" lang="en-US" sz="1300" b="0" i="0" u="none" strike="noStrike" kern="1200" cap="none" spc="0" normalizeH="0" baseline="0" noProof="0">
                <a:ln>
                  <a:noFill/>
                </a:ln>
                <a:solidFill>
                  <a:prstClr val="black">
                    <a:lumMod val="75000"/>
                    <a:lumOff val="25000"/>
                  </a:prstClr>
                </a:solidFill>
                <a:effectLst/>
                <a:uLnTx/>
                <a:uFillTx/>
                <a:latin typeface="Helvetica"/>
                <a:ea typeface="+mn-ea"/>
                <a:cs typeface="+mn-cs"/>
              </a:rPr>
              <a:t>Women-Owned: Majority women-owned or</a:t>
            </a:r>
          </a:p>
          <a:p>
            <a:pPr marL="115888" marR="0" lvl="0" indent="-115888" algn="l" defTabSz="914400" rtl="0" eaLnBrk="1" fontAlgn="auto" latinLnBrk="0" hangingPunct="1">
              <a:lnSpc>
                <a:spcPct val="100000"/>
              </a:lnSpc>
              <a:spcBef>
                <a:spcPts val="0"/>
              </a:spcBef>
              <a:spcAft>
                <a:spcPts val="0"/>
              </a:spcAft>
              <a:buClr>
                <a:srgbClr val="ED7D31"/>
              </a:buClr>
              <a:buSzPct val="120000"/>
              <a:buFont typeface="Arial" panose="020B0604020202020204" pitchFamily="34" charset="0"/>
              <a:buChar char="•"/>
              <a:tabLst>
                <a:tab pos="172720" algn="l"/>
              </a:tabLst>
              <a:defRPr/>
            </a:pPr>
            <a:r>
              <a:rPr kumimoji="0" lang="en-US" sz="1300" b="0" i="0" u="none" strike="noStrike" kern="1200" cap="none" spc="0" normalizeH="0" baseline="0" noProof="0">
                <a:ln>
                  <a:noFill/>
                </a:ln>
                <a:solidFill>
                  <a:prstClr val="black">
                    <a:lumMod val="75000"/>
                    <a:lumOff val="25000"/>
                  </a:prstClr>
                </a:solidFill>
                <a:effectLst/>
                <a:uLnTx/>
                <a:uFillTx/>
                <a:latin typeface="Helvetica"/>
                <a:ea typeface="+mn-ea"/>
                <a:cs typeface="+mn-cs"/>
              </a:rPr>
              <a:t>Women-Controlled: Effective control of the enterprise by women (relating to women ownership, management and governance)</a:t>
            </a:r>
            <a:endParaRPr kumimoji="0" lang="en-US" sz="1300" b="1" i="0" u="none" strike="noStrike" kern="1200" cap="none" spc="0" normalizeH="0" baseline="0" noProof="0">
              <a:ln>
                <a:noFill/>
              </a:ln>
              <a:solidFill>
                <a:prstClr val="black">
                  <a:lumMod val="65000"/>
                  <a:lumOff val="35000"/>
                </a:prstClr>
              </a:solidFill>
              <a:effectLst/>
              <a:uLnTx/>
              <a:uFillTx/>
              <a:latin typeface="Helvetica"/>
              <a:ea typeface="+mn-ea"/>
              <a:cs typeface="+mn-cs"/>
            </a:endParaRPr>
          </a:p>
          <a:p>
            <a:pPr marL="115888" marR="0" lvl="0" indent="-115888" algn="l" defTabSz="914400" rtl="0" eaLnBrk="1" fontAlgn="auto" latinLnBrk="0" hangingPunct="1">
              <a:lnSpc>
                <a:spcPct val="100000"/>
              </a:lnSpc>
              <a:spcBef>
                <a:spcPts val="0"/>
              </a:spcBef>
              <a:spcAft>
                <a:spcPts val="0"/>
              </a:spcAft>
              <a:buClr>
                <a:srgbClr val="ED7D31"/>
              </a:buClr>
              <a:buSzPct val="120000"/>
              <a:buFont typeface="Arial" panose="020B0604020202020204" pitchFamily="34" charset="0"/>
              <a:buChar char="•"/>
              <a:tabLst>
                <a:tab pos="172720" algn="l"/>
              </a:tabLst>
              <a:defRPr/>
            </a:pPr>
            <a:endParaRPr kumimoji="0" lang="en-US" sz="1300" b="1" i="0" u="none" strike="noStrike" kern="1200" cap="none" spc="0" normalizeH="0" baseline="0" noProof="0">
              <a:ln>
                <a:noFill/>
              </a:ln>
              <a:solidFill>
                <a:srgbClr val="ED7D31"/>
              </a:solidFill>
              <a:effectLst/>
              <a:uLnTx/>
              <a:uFillTx/>
              <a:latin typeface="Helvetica"/>
              <a:ea typeface="+mn-ea"/>
              <a:cs typeface="+mn-cs"/>
            </a:endParaRPr>
          </a:p>
          <a:p>
            <a:pPr marL="115888" marR="0" lvl="0" indent="-115888" algn="l" defTabSz="914400" rtl="0" eaLnBrk="1" fontAlgn="auto" latinLnBrk="0" hangingPunct="1">
              <a:lnSpc>
                <a:spcPct val="100000"/>
              </a:lnSpc>
              <a:spcBef>
                <a:spcPts val="0"/>
              </a:spcBef>
              <a:spcAft>
                <a:spcPts val="0"/>
              </a:spcAft>
              <a:buClr>
                <a:srgbClr val="ED7D31"/>
              </a:buClr>
              <a:buSzPct val="120000"/>
              <a:buFontTx/>
              <a:buNone/>
              <a:tabLst/>
              <a:defRPr/>
            </a:pPr>
            <a:endParaRPr kumimoji="0" lang="en-US" sz="1300" b="0" i="0" u="none" strike="noStrike" kern="1200" cap="none" spc="0" normalizeH="0" baseline="0" noProof="0">
              <a:ln>
                <a:noFill/>
              </a:ln>
              <a:solidFill>
                <a:prstClr val="black">
                  <a:lumMod val="75000"/>
                  <a:lumOff val="25000"/>
                </a:prstClr>
              </a:solidFill>
              <a:effectLst/>
              <a:uLnTx/>
              <a:uFillTx/>
              <a:latin typeface="Helvetica"/>
              <a:ea typeface="+mn-ea"/>
              <a:cs typeface="+mn-cs"/>
            </a:endParaRPr>
          </a:p>
        </p:txBody>
      </p:sp>
      <p:sp>
        <p:nvSpPr>
          <p:cNvPr id="14" name="Rectangle 13">
            <a:extLst>
              <a:ext uri="{FF2B5EF4-FFF2-40B4-BE49-F238E27FC236}">
                <a16:creationId xmlns:a16="http://schemas.microsoft.com/office/drawing/2014/main" id="{65FE3FF3-AC64-2970-AFDF-8DD31704E818}"/>
              </a:ext>
            </a:extLst>
          </p:cNvPr>
          <p:cNvSpPr/>
          <p:nvPr/>
        </p:nvSpPr>
        <p:spPr>
          <a:xfrm>
            <a:off x="572562" y="3596372"/>
            <a:ext cx="3860348" cy="293914"/>
          </a:xfrm>
          <a:prstGeom prst="rect">
            <a:avLst/>
          </a:prstGeom>
          <a:solidFill>
            <a:srgbClr val="8B3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a:ea typeface="+mn-ea"/>
                <a:cs typeface="+mn-cs"/>
              </a:rPr>
              <a:t>Minimum Requirements</a:t>
            </a:r>
          </a:p>
        </p:txBody>
      </p:sp>
      <p:sp>
        <p:nvSpPr>
          <p:cNvPr id="15" name="Rectangle 14">
            <a:extLst>
              <a:ext uri="{FF2B5EF4-FFF2-40B4-BE49-F238E27FC236}">
                <a16:creationId xmlns:a16="http://schemas.microsoft.com/office/drawing/2014/main" id="{C35D9DA5-F220-279B-A519-C3B7FDC79530}"/>
              </a:ext>
            </a:extLst>
          </p:cNvPr>
          <p:cNvSpPr/>
          <p:nvPr/>
        </p:nvSpPr>
        <p:spPr>
          <a:xfrm>
            <a:off x="4432910" y="3890283"/>
            <a:ext cx="3803407" cy="245893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
                <a:srgbClr val="ED7D31"/>
              </a:buClr>
              <a:buSzPct val="120000"/>
              <a:buFontTx/>
              <a:buNone/>
              <a:tabLst/>
              <a:defRPr/>
            </a:pPr>
            <a:r>
              <a:rPr kumimoji="0" lang="en-US" sz="1300" b="1" i="0" u="none" strike="noStrike" kern="1200" cap="none" spc="0" normalizeH="0" baseline="0" noProof="0">
                <a:ln>
                  <a:noFill/>
                </a:ln>
                <a:solidFill>
                  <a:srgbClr val="ED7D31"/>
                </a:solidFill>
                <a:effectLst/>
                <a:uLnTx/>
                <a:uFillTx/>
                <a:latin typeface="Helvetica"/>
                <a:ea typeface="+mn-ea"/>
                <a:cs typeface="+mn-cs"/>
              </a:rPr>
              <a:t>MSME</a:t>
            </a:r>
          </a:p>
          <a:p>
            <a:pPr marL="115888" marR="0" lvl="0" indent="-115888" algn="l" defTabSz="914400" rtl="0" eaLnBrk="1" fontAlgn="auto" latinLnBrk="0" hangingPunct="1">
              <a:lnSpc>
                <a:spcPct val="100000"/>
              </a:lnSpc>
              <a:spcBef>
                <a:spcPts val="0"/>
              </a:spcBef>
              <a:spcAft>
                <a:spcPts val="0"/>
              </a:spcAft>
              <a:buClr>
                <a:srgbClr val="ED7D31"/>
              </a:buClr>
              <a:buSzPct val="120000"/>
              <a:buFont typeface="Arial" panose="020B0604020202020204" pitchFamily="34" charset="0"/>
              <a:buChar char="•"/>
              <a:tabLst/>
              <a:defRPr/>
            </a:pPr>
            <a:r>
              <a:rPr kumimoji="0" lang="en-US" sz="1300" b="0" i="0" u="none" strike="noStrike" kern="1200" cap="none" spc="0" normalizeH="0" baseline="0" noProof="0">
                <a:ln>
                  <a:noFill/>
                </a:ln>
                <a:solidFill>
                  <a:prstClr val="black">
                    <a:lumMod val="75000"/>
                    <a:lumOff val="25000"/>
                  </a:prstClr>
                </a:solidFill>
                <a:effectLst/>
                <a:uLnTx/>
                <a:uFillTx/>
                <a:latin typeface="Helvetica"/>
                <a:ea typeface="+mn-ea"/>
                <a:cs typeface="+mn-cs"/>
              </a:rPr>
              <a:t>National or international definitions are recommended for harmonization (e.g., IFC definition)</a:t>
            </a:r>
          </a:p>
          <a:p>
            <a:pPr marL="115888" marR="0" lvl="0" indent="-115888" algn="l" defTabSz="914400" rtl="0" eaLnBrk="1" fontAlgn="auto" latinLnBrk="0" hangingPunct="1">
              <a:lnSpc>
                <a:spcPct val="100000"/>
              </a:lnSpc>
              <a:spcBef>
                <a:spcPts val="0"/>
              </a:spcBef>
              <a:spcAft>
                <a:spcPts val="0"/>
              </a:spcAft>
              <a:buClr>
                <a:srgbClr val="ED7D31"/>
              </a:buClr>
              <a:buSzPct val="120000"/>
              <a:buFont typeface="Arial" panose="020B0604020202020204" pitchFamily="34" charset="0"/>
              <a:buChar char="•"/>
              <a:tabLst/>
              <a:defRPr/>
            </a:pPr>
            <a:endParaRPr kumimoji="0" lang="en-US" sz="1300" b="0" i="0" u="none" strike="noStrike" kern="1200" cap="none" spc="0" normalizeH="0" baseline="0" noProof="0">
              <a:ln>
                <a:noFill/>
              </a:ln>
              <a:solidFill>
                <a:prstClr val="black">
                  <a:lumMod val="75000"/>
                  <a:lumOff val="25000"/>
                </a:prstClr>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
                <a:srgbClr val="ED7D31"/>
              </a:buClr>
              <a:buSzPct val="120000"/>
              <a:buFontTx/>
              <a:buNone/>
              <a:tabLst>
                <a:tab pos="172720" algn="l"/>
              </a:tabLst>
              <a:defRPr/>
            </a:pPr>
            <a:r>
              <a:rPr kumimoji="0" lang="en-US" sz="1300" b="1" i="0" u="none" strike="noStrike" kern="1200" cap="none" spc="0" normalizeH="0" baseline="0" noProof="0">
                <a:ln>
                  <a:noFill/>
                </a:ln>
                <a:solidFill>
                  <a:srgbClr val="ED7D31"/>
                </a:solidFill>
                <a:effectLst/>
                <a:uLnTx/>
                <a:uFillTx/>
                <a:latin typeface="Helvetica"/>
                <a:ea typeface="+mn-ea"/>
                <a:cs typeface="+mn-cs"/>
              </a:rPr>
              <a:t>Women-led enterprise</a:t>
            </a:r>
          </a:p>
          <a:p>
            <a:pPr marL="115888" marR="0" lvl="0" indent="-115888" algn="l" defTabSz="914400" rtl="0" eaLnBrk="1" fontAlgn="auto" latinLnBrk="0" hangingPunct="1">
              <a:lnSpc>
                <a:spcPct val="100000"/>
              </a:lnSpc>
              <a:spcBef>
                <a:spcPts val="0"/>
              </a:spcBef>
              <a:spcAft>
                <a:spcPts val="0"/>
              </a:spcAft>
              <a:buClr>
                <a:srgbClr val="ED7D31"/>
              </a:buClr>
              <a:buSzPct val="120000"/>
              <a:buFont typeface="Arial" panose="020B0604020202020204" pitchFamily="34" charset="0"/>
              <a:buChar char="•"/>
              <a:tabLst>
                <a:tab pos="172720" algn="l"/>
              </a:tabLst>
              <a:defRPr/>
            </a:pPr>
            <a:r>
              <a:rPr kumimoji="0" lang="en-US" sz="1300" b="0" i="0" u="none" strike="noStrike" kern="1200" cap="none" spc="0" normalizeH="0" baseline="0" noProof="0">
                <a:ln>
                  <a:noFill/>
                </a:ln>
                <a:solidFill>
                  <a:prstClr val="black">
                    <a:lumMod val="75000"/>
                    <a:lumOff val="25000"/>
                  </a:prstClr>
                </a:solidFill>
                <a:effectLst/>
                <a:uLnTx/>
                <a:uFillTx/>
                <a:latin typeface="Helvetica"/>
                <a:ea typeface="+mn-ea"/>
                <a:cs typeface="+mn-cs"/>
              </a:rPr>
              <a:t>National or international definitions are recommended for harmonization (e.g., IFC definition, ISO definition, 2X criteria) </a:t>
            </a:r>
            <a:endParaRPr kumimoji="0" lang="en-US" sz="1300" b="0" i="1" u="none" strike="noStrike" kern="1200" cap="none" spc="0" normalizeH="0" baseline="0" noProof="0">
              <a:ln>
                <a:noFill/>
              </a:ln>
              <a:solidFill>
                <a:prstClr val="black">
                  <a:lumMod val="75000"/>
                  <a:lumOff val="25000"/>
                </a:prstClr>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
                <a:srgbClr val="ED7D31"/>
              </a:buClr>
              <a:buSzPct val="120000"/>
              <a:buFontTx/>
              <a:buNone/>
              <a:tabLst>
                <a:tab pos="172720" algn="l"/>
              </a:tabLst>
              <a:defRPr/>
            </a:pPr>
            <a:endParaRPr kumimoji="0" lang="en-US" sz="700" b="0" i="1" u="none" strike="noStrike" kern="1200" cap="none" spc="0" normalizeH="0" baseline="0" noProof="0">
              <a:ln>
                <a:noFill/>
              </a:ln>
              <a:solidFill>
                <a:prstClr val="black">
                  <a:lumMod val="75000"/>
                  <a:lumOff val="25000"/>
                </a:prstClr>
              </a:solidFill>
              <a:effectLst/>
              <a:uLnTx/>
              <a:uFillTx/>
              <a:latin typeface="Helvetica"/>
              <a:ea typeface="+mn-ea"/>
              <a:cs typeface="+mn-cs"/>
            </a:endParaRPr>
          </a:p>
          <a:p>
            <a:pPr marL="342900" marR="0" lvl="0" indent="-342900" algn="l" defTabSz="914400" rtl="0" eaLnBrk="1" fontAlgn="auto" latinLnBrk="0" hangingPunct="1">
              <a:lnSpc>
                <a:spcPct val="100000"/>
              </a:lnSpc>
              <a:spcBef>
                <a:spcPts val="0"/>
              </a:spcBef>
              <a:spcAft>
                <a:spcPts val="0"/>
              </a:spcAft>
              <a:buClr>
                <a:srgbClr val="ED7D31"/>
              </a:buClr>
              <a:buSzPct val="120000"/>
              <a:buFont typeface="Arial" panose="020B0604020202020204" pitchFamily="34" charset="0"/>
              <a:buChar char="•"/>
              <a:tabLst>
                <a:tab pos="172720" algn="l"/>
              </a:tabLst>
              <a:defRPr/>
            </a:pPr>
            <a:endParaRPr kumimoji="0" lang="en-US" sz="1300" b="0" i="0" u="none" strike="noStrike" kern="1200" cap="none" spc="0" normalizeH="0" baseline="0" noProof="0">
              <a:ln>
                <a:noFill/>
              </a:ln>
              <a:solidFill>
                <a:prstClr val="black">
                  <a:lumMod val="75000"/>
                  <a:lumOff val="25000"/>
                </a:prstClr>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
                <a:srgbClr val="ED7D31"/>
              </a:buClr>
              <a:buSzPct val="120000"/>
              <a:buFontTx/>
              <a:buNone/>
              <a:tabLst>
                <a:tab pos="172720" algn="l"/>
              </a:tabLst>
              <a:defRPr/>
            </a:pPr>
            <a:endParaRPr kumimoji="0" lang="en-US" sz="1300" b="0" i="0" u="none" strike="noStrike" kern="1200" cap="none" spc="0" normalizeH="0" baseline="0" noProof="0">
              <a:ln>
                <a:noFill/>
              </a:ln>
              <a:solidFill>
                <a:prstClr val="black">
                  <a:lumMod val="75000"/>
                  <a:lumOff val="25000"/>
                </a:prstClr>
              </a:solidFill>
              <a:effectLst/>
              <a:uLnTx/>
              <a:uFillTx/>
              <a:latin typeface="Helvetica"/>
              <a:ea typeface="+mn-ea"/>
              <a:cs typeface="+mn-cs"/>
            </a:endParaRPr>
          </a:p>
        </p:txBody>
      </p:sp>
      <p:sp>
        <p:nvSpPr>
          <p:cNvPr id="16" name="Rectangle 15">
            <a:extLst>
              <a:ext uri="{FF2B5EF4-FFF2-40B4-BE49-F238E27FC236}">
                <a16:creationId xmlns:a16="http://schemas.microsoft.com/office/drawing/2014/main" id="{E61C7517-FD48-A49C-1A86-1AB886DD43D3}"/>
              </a:ext>
            </a:extLst>
          </p:cNvPr>
          <p:cNvSpPr/>
          <p:nvPr/>
        </p:nvSpPr>
        <p:spPr>
          <a:xfrm>
            <a:off x="4432910" y="3592188"/>
            <a:ext cx="3803407" cy="298095"/>
          </a:xfrm>
          <a:prstGeom prst="rect">
            <a:avLst/>
          </a:prstGeom>
          <a:solidFill>
            <a:srgbClr val="EC6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a:ea typeface="+mn-ea"/>
                <a:cs typeface="+mn-cs"/>
              </a:rPr>
              <a:t>Strongly Encouraged</a:t>
            </a:r>
          </a:p>
        </p:txBody>
      </p:sp>
      <p:sp>
        <p:nvSpPr>
          <p:cNvPr id="20" name="Rectangle 19">
            <a:extLst>
              <a:ext uri="{FF2B5EF4-FFF2-40B4-BE49-F238E27FC236}">
                <a16:creationId xmlns:a16="http://schemas.microsoft.com/office/drawing/2014/main" id="{451E3773-3611-F81E-6CAD-064D770587EC}"/>
              </a:ext>
            </a:extLst>
          </p:cNvPr>
          <p:cNvSpPr/>
          <p:nvPr/>
        </p:nvSpPr>
        <p:spPr>
          <a:xfrm>
            <a:off x="8236317" y="3666254"/>
            <a:ext cx="3835702" cy="2682967"/>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1" u="none" strike="noStrike" kern="1200" cap="none" spc="0" normalizeH="0" baseline="0" noProof="0">
              <a:ln>
                <a:noFill/>
              </a:ln>
              <a:solidFill>
                <a:prstClr val="black">
                  <a:lumMod val="75000"/>
                  <a:lumOff val="25000"/>
                </a:prstClr>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
                <a:srgbClr val="ED7D31"/>
              </a:buClr>
              <a:buSzPct val="120000"/>
              <a:buFontTx/>
              <a:buNone/>
              <a:tabLst/>
              <a:defRPr/>
            </a:pPr>
            <a:r>
              <a:rPr kumimoji="0" lang="en-US" sz="1300" b="1" i="0" u="none" strike="noStrike" kern="1200" cap="none" spc="0" normalizeH="0" baseline="0" noProof="0">
                <a:ln>
                  <a:noFill/>
                </a:ln>
                <a:solidFill>
                  <a:srgbClr val="ED7D31"/>
                </a:solidFill>
                <a:effectLst/>
                <a:uLnTx/>
                <a:uFillTx/>
                <a:latin typeface="Helvetica"/>
                <a:ea typeface="+mn-ea"/>
                <a:cs typeface="+mn-cs"/>
              </a:rPr>
              <a:t>MSME</a:t>
            </a:r>
          </a:p>
          <a:p>
            <a:pPr marL="115888" marR="0" lvl="0" indent="-115888" algn="l" defTabSz="914400" rtl="0" eaLnBrk="1" fontAlgn="auto" latinLnBrk="0" hangingPunct="1">
              <a:lnSpc>
                <a:spcPct val="100000"/>
              </a:lnSpc>
              <a:spcBef>
                <a:spcPts val="0"/>
              </a:spcBef>
              <a:spcAft>
                <a:spcPts val="0"/>
              </a:spcAft>
              <a:buClr>
                <a:srgbClr val="ED7D31"/>
              </a:buClr>
              <a:buSzPct val="120000"/>
              <a:buFont typeface="Arial" panose="020B0604020202020204" pitchFamily="34" charset="0"/>
              <a:buChar char="•"/>
              <a:tabLst>
                <a:tab pos="172720" algn="l"/>
              </a:tabLst>
              <a:defRPr/>
            </a:pPr>
            <a:r>
              <a:rPr kumimoji="0" lang="en-US" sz="1300" b="0" i="0" u="none" strike="noStrike" kern="1200" cap="none" spc="0" normalizeH="0" baseline="0" noProof="0">
                <a:ln>
                  <a:noFill/>
                </a:ln>
                <a:solidFill>
                  <a:prstClr val="black">
                    <a:lumMod val="75000"/>
                    <a:lumOff val="25000"/>
                  </a:prstClr>
                </a:solidFill>
                <a:effectLst/>
                <a:uLnTx/>
                <a:uFillTx/>
                <a:latin typeface="Helvetica"/>
                <a:ea typeface="+mn-ea"/>
                <a:cs typeface="+mn-cs"/>
              </a:rPr>
              <a:t>Individual/Households without identifiable enterprise characteristics</a:t>
            </a:r>
          </a:p>
          <a:p>
            <a:pPr marL="115888" marR="0" lvl="0" indent="-115888" algn="l" defTabSz="914400" rtl="0" eaLnBrk="1" fontAlgn="auto" latinLnBrk="0" hangingPunct="1">
              <a:lnSpc>
                <a:spcPct val="100000"/>
              </a:lnSpc>
              <a:spcBef>
                <a:spcPts val="0"/>
              </a:spcBef>
              <a:spcAft>
                <a:spcPts val="0"/>
              </a:spcAft>
              <a:buClr>
                <a:srgbClr val="ED7D31"/>
              </a:buClr>
              <a:buSzPct val="120000"/>
              <a:buFont typeface="Arial" panose="020B0604020202020204" pitchFamily="34" charset="0"/>
              <a:buChar char="•"/>
              <a:tabLst>
                <a:tab pos="172720" algn="l"/>
              </a:tabLst>
              <a:defRPr/>
            </a:pPr>
            <a:r>
              <a:rPr kumimoji="0" lang="en-US" sz="1300" b="0" i="0" u="none" strike="noStrike" kern="1200" cap="none" spc="0" normalizeH="0" baseline="0" noProof="0">
                <a:ln>
                  <a:noFill/>
                </a:ln>
                <a:solidFill>
                  <a:prstClr val="black">
                    <a:lumMod val="75000"/>
                    <a:lumOff val="25000"/>
                  </a:prstClr>
                </a:solidFill>
                <a:effectLst/>
                <a:uLnTx/>
                <a:uFillTx/>
                <a:latin typeface="Helvetica"/>
                <a:ea typeface="+mn-ea"/>
                <a:cs typeface="+mn-cs"/>
              </a:rPr>
              <a:t>Large enterprises</a:t>
            </a:r>
          </a:p>
          <a:p>
            <a:pPr marL="0" marR="0" lvl="0" indent="0" algn="l" defTabSz="914400" rtl="0" eaLnBrk="1" fontAlgn="auto" latinLnBrk="0" hangingPunct="1">
              <a:lnSpc>
                <a:spcPct val="100000"/>
              </a:lnSpc>
              <a:spcBef>
                <a:spcPts val="0"/>
              </a:spcBef>
              <a:spcAft>
                <a:spcPts val="0"/>
              </a:spcAft>
              <a:buClr>
                <a:srgbClr val="ED7D31"/>
              </a:buClr>
              <a:buSzPct val="120000"/>
              <a:buFontTx/>
              <a:buNone/>
              <a:tabLst>
                <a:tab pos="172720" algn="l"/>
              </a:tabLst>
              <a:defRPr/>
            </a:pPr>
            <a:r>
              <a:rPr kumimoji="0" lang="en-US" sz="1300" b="1" i="0" u="none" strike="noStrike" kern="1200" cap="none" spc="0" normalizeH="0" baseline="0" noProof="0">
                <a:ln>
                  <a:noFill/>
                </a:ln>
                <a:solidFill>
                  <a:srgbClr val="ED7D31"/>
                </a:solidFill>
                <a:effectLst/>
                <a:uLnTx/>
                <a:uFillTx/>
                <a:latin typeface="Helvetica"/>
                <a:ea typeface="+mn-ea"/>
                <a:cs typeface="+mn-cs"/>
              </a:rPr>
              <a:t>Women-led enterprise</a:t>
            </a:r>
          </a:p>
          <a:p>
            <a:pPr marL="115888" marR="0" lvl="0" indent="-115888" algn="l" defTabSz="914400" rtl="0" eaLnBrk="1" fontAlgn="auto" latinLnBrk="0" hangingPunct="1">
              <a:lnSpc>
                <a:spcPct val="100000"/>
              </a:lnSpc>
              <a:spcBef>
                <a:spcPts val="0"/>
              </a:spcBef>
              <a:spcAft>
                <a:spcPts val="0"/>
              </a:spcAft>
              <a:buClr>
                <a:srgbClr val="ED7D31"/>
              </a:buClr>
              <a:buSzPct val="120000"/>
              <a:buFont typeface="Arial" panose="020B0604020202020204" pitchFamily="34" charset="0"/>
              <a:buChar char="•"/>
              <a:tabLst>
                <a:tab pos="172720" algn="l"/>
              </a:tabLst>
              <a:defRPr/>
            </a:pPr>
            <a:r>
              <a:rPr kumimoji="0" lang="en-US" sz="1300" b="0" i="0" u="none" strike="noStrike" kern="1200" cap="none" spc="0" normalizeH="0" baseline="0" noProof="0">
                <a:ln>
                  <a:noFill/>
                </a:ln>
                <a:solidFill>
                  <a:prstClr val="black">
                    <a:lumMod val="75000"/>
                    <a:lumOff val="25000"/>
                  </a:prstClr>
                </a:solidFill>
                <a:effectLst/>
                <a:uLnTx/>
                <a:uFillTx/>
                <a:latin typeface="Helvetica"/>
                <a:ea typeface="+mn-ea"/>
                <a:cs typeface="+mn-cs"/>
              </a:rPr>
              <a:t>Enterprises predominantly serving or employing women, but not being women-led businesses</a:t>
            </a:r>
          </a:p>
          <a:p>
            <a:pPr marL="342900" marR="0" lvl="0" indent="-342900" algn="l" defTabSz="914400" rtl="0" eaLnBrk="1" fontAlgn="auto" latinLnBrk="0" hangingPunct="1">
              <a:lnSpc>
                <a:spcPct val="100000"/>
              </a:lnSpc>
              <a:spcBef>
                <a:spcPts val="0"/>
              </a:spcBef>
              <a:spcAft>
                <a:spcPts val="0"/>
              </a:spcAft>
              <a:buClr>
                <a:srgbClr val="ED7D31"/>
              </a:buClr>
              <a:buSzPct val="120000"/>
              <a:buFont typeface="Arial" panose="020B0604020202020204" pitchFamily="34" charset="0"/>
              <a:buChar char="•"/>
              <a:tabLst>
                <a:tab pos="172720" algn="l"/>
              </a:tabLst>
              <a:defRPr/>
            </a:pPr>
            <a:endParaRPr kumimoji="0" lang="en-US" sz="1300" b="0" i="0" u="none" strike="noStrike" kern="1200" cap="none" spc="0" normalizeH="0" baseline="0" noProof="0">
              <a:ln>
                <a:noFill/>
              </a:ln>
              <a:solidFill>
                <a:prstClr val="black">
                  <a:lumMod val="75000"/>
                  <a:lumOff val="25000"/>
                </a:prstClr>
              </a:solidFill>
              <a:effectLst/>
              <a:uLnTx/>
              <a:uFillTx/>
              <a:latin typeface="Helvetica"/>
              <a:ea typeface="+mn-ea"/>
              <a:cs typeface="+mn-cs"/>
            </a:endParaRPr>
          </a:p>
        </p:txBody>
      </p:sp>
      <p:sp>
        <p:nvSpPr>
          <p:cNvPr id="21" name="Rectangle 20">
            <a:extLst>
              <a:ext uri="{FF2B5EF4-FFF2-40B4-BE49-F238E27FC236}">
                <a16:creationId xmlns:a16="http://schemas.microsoft.com/office/drawing/2014/main" id="{04F56F44-2F20-44AA-C871-1B517DD581EB}"/>
              </a:ext>
            </a:extLst>
          </p:cNvPr>
          <p:cNvSpPr/>
          <p:nvPr/>
        </p:nvSpPr>
        <p:spPr>
          <a:xfrm>
            <a:off x="8236317" y="3593967"/>
            <a:ext cx="3835702" cy="29631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a:ea typeface="+mn-ea"/>
                <a:cs typeface="+mn-cs"/>
              </a:rPr>
              <a:t>Out of Scope</a:t>
            </a:r>
          </a:p>
        </p:txBody>
      </p:sp>
      <p:sp>
        <p:nvSpPr>
          <p:cNvPr id="22" name="Rectangle 21">
            <a:extLst>
              <a:ext uri="{FF2B5EF4-FFF2-40B4-BE49-F238E27FC236}">
                <a16:creationId xmlns:a16="http://schemas.microsoft.com/office/drawing/2014/main" id="{1E0557B7-C802-A513-37B3-DB77AA902DCE}"/>
              </a:ext>
            </a:extLst>
          </p:cNvPr>
          <p:cNvSpPr/>
          <p:nvPr/>
        </p:nvSpPr>
        <p:spPr>
          <a:xfrm>
            <a:off x="2258197" y="3341073"/>
            <a:ext cx="8743307" cy="289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8B3562"/>
                </a:solidFill>
                <a:effectLst/>
                <a:uLnTx/>
                <a:uFillTx/>
                <a:latin typeface="Helvetica"/>
                <a:ea typeface="+mn-ea"/>
                <a:cs typeface="+mn-cs"/>
              </a:rPr>
              <a:t>All indicators will be disaggregated by women/non-women led AND SME/Micro</a:t>
            </a:r>
          </a:p>
        </p:txBody>
      </p:sp>
      <p:sp>
        <p:nvSpPr>
          <p:cNvPr id="24" name="Rectangle 23">
            <a:extLst>
              <a:ext uri="{FF2B5EF4-FFF2-40B4-BE49-F238E27FC236}">
                <a16:creationId xmlns:a16="http://schemas.microsoft.com/office/drawing/2014/main" id="{1E0557B7-C802-A513-37B3-DB77AA902DCE}"/>
              </a:ext>
            </a:extLst>
          </p:cNvPr>
          <p:cNvSpPr/>
          <p:nvPr/>
        </p:nvSpPr>
        <p:spPr>
          <a:xfrm>
            <a:off x="1820353" y="6363171"/>
            <a:ext cx="8743307" cy="289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8B3562"/>
                </a:solidFill>
                <a:effectLst/>
                <a:uLnTx/>
                <a:uFillTx/>
                <a:latin typeface="Helvetica"/>
                <a:ea typeface="+mn-ea"/>
                <a:cs typeface="+mn-cs"/>
              </a:rPr>
              <a:t>Definitions used must be disclosed and validated during onboarding</a:t>
            </a:r>
          </a:p>
        </p:txBody>
      </p:sp>
      <p:sp>
        <p:nvSpPr>
          <p:cNvPr id="23" name="TextBox 22">
            <a:extLst>
              <a:ext uri="{FF2B5EF4-FFF2-40B4-BE49-F238E27FC236}">
                <a16:creationId xmlns:a16="http://schemas.microsoft.com/office/drawing/2014/main" id="{C01343DA-98F1-4677-A13F-353E86A43E72}"/>
              </a:ext>
            </a:extLst>
          </p:cNvPr>
          <p:cNvSpPr txBox="1"/>
          <p:nvPr/>
        </p:nvSpPr>
        <p:spPr>
          <a:xfrm>
            <a:off x="192014" y="1056826"/>
            <a:ext cx="119999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lumMod val="75000"/>
                    <a:lumOff val="25000"/>
                  </a:prstClr>
                </a:solidFill>
                <a:effectLst/>
                <a:uLnTx/>
                <a:uFillTx/>
                <a:latin typeface="Helvetica"/>
                <a:ea typeface="Calibri" panose="020F0502020204030204" pitchFamily="34" charset="0"/>
                <a:cs typeface="+mn-cs"/>
              </a:rPr>
              <a:t>Minimum requirement indicators aim to (i) establish a baseline for lending to women entrepreneurs, (ii) track its growth over time, (iii) understand pipeline constraints, and (iv) build the business case. Encouraged indicators seek to assess the quality of finance available to women-led MSMEs.</a:t>
            </a:r>
            <a:endParaRPr kumimoji="0" lang="en-US" sz="1400" b="0" i="0" u="none" strike="noStrike" kern="1200" cap="none" spc="0" normalizeH="0" baseline="0" noProof="0">
              <a:ln>
                <a:noFill/>
              </a:ln>
              <a:solidFill>
                <a:prstClr val="black">
                  <a:lumMod val="75000"/>
                  <a:lumOff val="25000"/>
                </a:prstClr>
              </a:solidFill>
              <a:effectLst/>
              <a:uLnTx/>
              <a:uFillTx/>
              <a:latin typeface="Helvetica"/>
              <a:ea typeface="+mn-ea"/>
              <a:cs typeface="+mn-cs"/>
            </a:endParaRPr>
          </a:p>
        </p:txBody>
      </p:sp>
    </p:spTree>
    <p:extLst>
      <p:ext uri="{BB962C8B-B14F-4D97-AF65-F5344CB8AC3E}">
        <p14:creationId xmlns:p14="http://schemas.microsoft.com/office/powerpoint/2010/main" val="2531160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roll: Vertical 5">
            <a:extLst>
              <a:ext uri="{FF2B5EF4-FFF2-40B4-BE49-F238E27FC236}">
                <a16:creationId xmlns:a16="http://schemas.microsoft.com/office/drawing/2014/main" id="{95031BC5-27E0-370E-0BA6-5185D7EAF358}"/>
              </a:ext>
            </a:extLst>
          </p:cNvPr>
          <p:cNvSpPr/>
          <p:nvPr/>
        </p:nvSpPr>
        <p:spPr>
          <a:xfrm>
            <a:off x="8485167" y="1458243"/>
            <a:ext cx="3208155" cy="3558448"/>
          </a:xfrm>
          <a:prstGeom prst="vertic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08DE9839-B69F-0E5C-EF8D-95F5D2528E3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31" imgH="232" progId="TCLayout.ActiveDocument.1">
                  <p:embed/>
                </p:oleObj>
              </mc:Choice>
              <mc:Fallback>
                <p:oleObj name="think-cell Slide" r:id="rId4" imgW="231" imgH="232" progId="TCLayout.ActiveDocument.1">
                  <p:embed/>
                  <p:pic>
                    <p:nvPicPr>
                      <p:cNvPr id="4" name="Object 3" hidden="1">
                        <a:extLst>
                          <a:ext uri="{FF2B5EF4-FFF2-40B4-BE49-F238E27FC236}">
                            <a16:creationId xmlns:a16="http://schemas.microsoft.com/office/drawing/2014/main" id="{08DE9839-B69F-0E5C-EF8D-95F5D2528E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FEDB285-877F-3E40-6CA4-C23103F8320A}"/>
              </a:ext>
            </a:extLst>
          </p:cNvPr>
          <p:cNvSpPr>
            <a:spLocks noGrp="1"/>
          </p:cNvSpPr>
          <p:nvPr>
            <p:ph type="title"/>
          </p:nvPr>
        </p:nvSpPr>
        <p:spPr>
          <a:xfrm>
            <a:off x="135771" y="-46612"/>
            <a:ext cx="11010160" cy="1046375"/>
          </a:xfrm>
        </p:spPr>
        <p:txBody>
          <a:bodyPr vert="horz">
            <a:normAutofit/>
          </a:bodyPr>
          <a:lstStyle/>
          <a:p>
            <a:r>
              <a:rPr lang="en-US" sz="2800"/>
              <a:t>  A country Charter for the Code can codify the country approach </a:t>
            </a:r>
          </a:p>
        </p:txBody>
      </p:sp>
      <p:sp>
        <p:nvSpPr>
          <p:cNvPr id="13" name="TextBox 12">
            <a:extLst>
              <a:ext uri="{FF2B5EF4-FFF2-40B4-BE49-F238E27FC236}">
                <a16:creationId xmlns:a16="http://schemas.microsoft.com/office/drawing/2014/main" id="{B798BFE3-9FAD-1F0E-2CBC-E1A72822058F}"/>
              </a:ext>
            </a:extLst>
          </p:cNvPr>
          <p:cNvSpPr txBox="1"/>
          <p:nvPr/>
        </p:nvSpPr>
        <p:spPr>
          <a:xfrm>
            <a:off x="320589" y="1192699"/>
            <a:ext cx="8109828" cy="5224507"/>
          </a:xfrm>
          <a:prstGeom prst="rect">
            <a:avLst/>
          </a:prstGeom>
          <a:noFill/>
        </p:spPr>
        <p:txBody>
          <a:bodyPr wrap="square">
            <a:spAutoFit/>
          </a:bodyPr>
          <a:lstStyle/>
          <a:p>
            <a:r>
              <a:rPr lang="en-US"/>
              <a:t>                                 </a:t>
            </a:r>
            <a:r>
              <a:rPr lang="en-US" sz="2000" b="1"/>
              <a:t>A National Code Charter</a:t>
            </a:r>
            <a:endParaRPr lang="en-US" b="1"/>
          </a:p>
          <a:p>
            <a:endParaRPr lang="en-US"/>
          </a:p>
          <a:p>
            <a:pPr marL="285750" indent="-285750">
              <a:spcBef>
                <a:spcPts val="300"/>
              </a:spcBef>
              <a:buFont typeface="Arial" panose="020B0604020202020204" pitchFamily="34" charset="0"/>
              <a:buChar char="•"/>
            </a:pPr>
            <a:r>
              <a:rPr lang="en-US"/>
              <a:t>Overarching goals for what the Code will help achieve</a:t>
            </a:r>
          </a:p>
          <a:p>
            <a:pPr marL="285750" indent="-285750">
              <a:spcBef>
                <a:spcPts val="300"/>
              </a:spcBef>
              <a:buFont typeface="Arial" panose="020B0604020202020204" pitchFamily="34" charset="0"/>
              <a:buChar char="•"/>
            </a:pPr>
            <a:r>
              <a:rPr lang="en-US"/>
              <a:t>Key stakeholders’ names, institutions, responsibilities (National Coalition and Champions, National Coordinator, National Aggregator)</a:t>
            </a:r>
          </a:p>
          <a:p>
            <a:pPr marL="285750" indent="-285750">
              <a:spcBef>
                <a:spcPts val="300"/>
              </a:spcBef>
              <a:buFont typeface="Arial" panose="020B0604020202020204" pitchFamily="34" charset="0"/>
              <a:buChar char="•"/>
            </a:pPr>
            <a:r>
              <a:rPr lang="en-US"/>
              <a:t>National Code Framework</a:t>
            </a:r>
          </a:p>
          <a:p>
            <a:pPr marL="742950" lvl="1" indent="-285750">
              <a:spcBef>
                <a:spcPts val="300"/>
              </a:spcBef>
              <a:buFont typeface="Arial" panose="020B0604020202020204" pitchFamily="34" charset="0"/>
              <a:buChar char="•"/>
            </a:pPr>
            <a:r>
              <a:rPr lang="en-US"/>
              <a:t>Eligible Signatories (type of FIs, ecosystem)</a:t>
            </a:r>
          </a:p>
          <a:p>
            <a:pPr marL="742950" lvl="1" indent="-285750">
              <a:spcBef>
                <a:spcPts val="300"/>
              </a:spcBef>
              <a:buFont typeface="Arial" panose="020B0604020202020204" pitchFamily="34" charset="0"/>
              <a:buChar char="•"/>
            </a:pPr>
            <a:r>
              <a:rPr lang="en-US"/>
              <a:t>Commitment framework with requirements on leadership, action, data (indicators, definitions) and mechanism (e.g., letters of commitment and checklist, sign-up process)</a:t>
            </a:r>
          </a:p>
          <a:p>
            <a:pPr marL="742950" lvl="1" indent="-285750">
              <a:spcBef>
                <a:spcPts val="300"/>
              </a:spcBef>
              <a:buFont typeface="Arial" panose="020B0604020202020204" pitchFamily="34" charset="0"/>
              <a:buChar char="•"/>
            </a:pPr>
            <a:r>
              <a:rPr lang="en-US"/>
              <a:t>On-boarding process</a:t>
            </a:r>
          </a:p>
          <a:p>
            <a:pPr marL="742950" lvl="1" indent="-285750">
              <a:spcBef>
                <a:spcPts val="300"/>
              </a:spcBef>
              <a:buFont typeface="Arial" panose="020B0604020202020204" pitchFamily="34" charset="0"/>
              <a:buChar char="•"/>
            </a:pPr>
            <a:r>
              <a:rPr lang="en-US"/>
              <a:t>Data aggregation mechanism (process, timeline and format for collection, verification, analysis, reporting to OECD)</a:t>
            </a:r>
          </a:p>
          <a:p>
            <a:pPr marL="742950" lvl="1" indent="-285750">
              <a:spcBef>
                <a:spcPts val="300"/>
              </a:spcBef>
              <a:buFont typeface="Arial" panose="020B0604020202020204" pitchFamily="34" charset="0"/>
              <a:buChar char="•"/>
            </a:pPr>
            <a:r>
              <a:rPr lang="en-US"/>
              <a:t>Annual Country report publication (optional) / evaluation mechanism</a:t>
            </a:r>
          </a:p>
          <a:p>
            <a:pPr marL="285750" indent="-285750">
              <a:spcBef>
                <a:spcPts val="300"/>
              </a:spcBef>
              <a:buFont typeface="Arial" panose="020B0604020202020204" pitchFamily="34" charset="0"/>
              <a:buChar char="•"/>
            </a:pPr>
            <a:r>
              <a:rPr lang="en-US"/>
              <a:t>Stakeholder engagement</a:t>
            </a:r>
          </a:p>
          <a:p>
            <a:pPr marL="742950" lvl="1" indent="-285750">
              <a:spcBef>
                <a:spcPts val="300"/>
              </a:spcBef>
              <a:buFont typeface="Arial" panose="020B0604020202020204" pitchFamily="34" charset="0"/>
              <a:buChar char="•"/>
            </a:pPr>
            <a:r>
              <a:rPr lang="en-US"/>
              <a:t>Incentives for FSPs to join the Code</a:t>
            </a:r>
          </a:p>
          <a:p>
            <a:pPr marL="742950" lvl="1" indent="-285750">
              <a:spcBef>
                <a:spcPts val="300"/>
              </a:spcBef>
              <a:buFont typeface="Arial" panose="020B0604020202020204" pitchFamily="34" charset="0"/>
              <a:buChar char="•"/>
            </a:pPr>
            <a:r>
              <a:rPr lang="en-US"/>
              <a:t>Learning best practice sharing</a:t>
            </a:r>
          </a:p>
        </p:txBody>
      </p:sp>
      <p:pic>
        <p:nvPicPr>
          <p:cNvPr id="2" name="Picture 2" descr="A logo with text on it&#10;&#10;Description automatically generated">
            <a:extLst>
              <a:ext uri="{FF2B5EF4-FFF2-40B4-BE49-F238E27FC236}">
                <a16:creationId xmlns:a16="http://schemas.microsoft.com/office/drawing/2014/main" id="{CC1D2987-9716-1978-0626-EBED829606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3447" y="2202223"/>
            <a:ext cx="2279281" cy="23753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a:extLst>
              <a:ext uri="{FF2B5EF4-FFF2-40B4-BE49-F238E27FC236}">
                <a16:creationId xmlns:a16="http://schemas.microsoft.com/office/drawing/2014/main" id="{83EDFCCB-F098-76FA-3285-0E4A7440F4D8}"/>
              </a:ext>
            </a:extLst>
          </p:cNvPr>
          <p:cNvSpPr txBox="1"/>
          <p:nvPr/>
        </p:nvSpPr>
        <p:spPr>
          <a:xfrm rot="19308193">
            <a:off x="8760585" y="2245938"/>
            <a:ext cx="2578666" cy="2038047"/>
          </a:xfrm>
          <a:prstGeom prst="rect">
            <a:avLst/>
          </a:prstGeom>
          <a:noFill/>
        </p:spPr>
        <p:txBody>
          <a:bodyPr spcFirstLastPara="1" wrap="square" numCol="1" rtlCol="0">
            <a:prstTxWarp prst="textArchDown">
              <a:avLst>
                <a:gd name="adj" fmla="val 2780917"/>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a:solidFill>
                  <a:schemeClr val="accent2"/>
                </a:solidFill>
              </a:rPr>
              <a:t>COUNTRY X </a:t>
            </a:r>
          </a:p>
        </p:txBody>
      </p:sp>
      <p:sp>
        <p:nvSpPr>
          <p:cNvPr id="7" name="TextBox 6">
            <a:extLst>
              <a:ext uri="{FF2B5EF4-FFF2-40B4-BE49-F238E27FC236}">
                <a16:creationId xmlns:a16="http://schemas.microsoft.com/office/drawing/2014/main" id="{0BFA1B57-02B9-0B1C-6BA9-7F3373930143}"/>
              </a:ext>
            </a:extLst>
          </p:cNvPr>
          <p:cNvSpPr txBox="1"/>
          <p:nvPr/>
        </p:nvSpPr>
        <p:spPr>
          <a:xfrm>
            <a:off x="9197582" y="1976036"/>
            <a:ext cx="2074607" cy="307777"/>
          </a:xfrm>
          <a:prstGeom prst="rect">
            <a:avLst/>
          </a:prstGeom>
          <a:noFill/>
        </p:spPr>
        <p:txBody>
          <a:bodyPr wrap="none" rtlCol="0">
            <a:spAutoFit/>
          </a:bodyPr>
          <a:lstStyle/>
          <a:p>
            <a:r>
              <a:rPr lang="en-US" sz="1400" b="1">
                <a:solidFill>
                  <a:srgbClr val="EC6359"/>
                </a:solidFill>
              </a:rPr>
              <a:t>National Code Charter</a:t>
            </a:r>
          </a:p>
        </p:txBody>
      </p:sp>
      <p:pic>
        <p:nvPicPr>
          <p:cNvPr id="8" name="Picture 7">
            <a:extLst>
              <a:ext uri="{FF2B5EF4-FFF2-40B4-BE49-F238E27FC236}">
                <a16:creationId xmlns:a16="http://schemas.microsoft.com/office/drawing/2014/main" id="{5EA93C1A-2EFF-3760-61C2-AEBED2597E82}"/>
              </a:ext>
            </a:extLst>
          </p:cNvPr>
          <p:cNvPicPr>
            <a:picLocks noChangeAspect="1"/>
          </p:cNvPicPr>
          <p:nvPr/>
        </p:nvPicPr>
        <p:blipFill>
          <a:blip r:embed="rId7"/>
          <a:stretch>
            <a:fillRect/>
          </a:stretch>
        </p:blipFill>
        <p:spPr>
          <a:xfrm>
            <a:off x="718949" y="1225950"/>
            <a:ext cx="1654810" cy="522074"/>
          </a:xfrm>
          <a:prstGeom prst="rect">
            <a:avLst/>
          </a:prstGeom>
        </p:spPr>
      </p:pic>
    </p:spTree>
    <p:extLst>
      <p:ext uri="{BB962C8B-B14F-4D97-AF65-F5344CB8AC3E}">
        <p14:creationId xmlns:p14="http://schemas.microsoft.com/office/powerpoint/2010/main" val="3333630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DBFB2E-E1A3-4D9F-ACBE-CD54B461B232}"/>
              </a:ext>
            </a:extLst>
          </p:cNvPr>
          <p:cNvSpPr/>
          <p:nvPr/>
        </p:nvSpPr>
        <p:spPr>
          <a:xfrm>
            <a:off x="5849958" y="1052416"/>
            <a:ext cx="6361053" cy="4826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graphicFrame>
        <p:nvGraphicFramePr>
          <p:cNvPr id="6" name="Object 5" hidden="1">
            <a:extLst>
              <a:ext uri="{FF2B5EF4-FFF2-40B4-BE49-F238E27FC236}">
                <a16:creationId xmlns:a16="http://schemas.microsoft.com/office/drawing/2014/main" id="{8F82CE52-D375-D80F-FB36-E2EB94AD2E9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a:extLst>
                          <a:ext uri="{FF2B5EF4-FFF2-40B4-BE49-F238E27FC236}">
                            <a16:creationId xmlns:a16="http://schemas.microsoft.com/office/drawing/2014/main" id="{8F82CE52-D375-D80F-FB36-E2EB94AD2E9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6A3BB3A8-57F8-EEED-E7F4-F157AADB9BFF}"/>
              </a:ext>
            </a:extLst>
          </p:cNvPr>
          <p:cNvSpPr txBox="1"/>
          <p:nvPr/>
        </p:nvSpPr>
        <p:spPr>
          <a:xfrm>
            <a:off x="164260" y="2611440"/>
            <a:ext cx="5265572" cy="10464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C00000"/>
                </a:solidFill>
                <a:effectLst/>
                <a:uLnTx/>
                <a:uFillTx/>
                <a:latin typeface="Helvetica"/>
                <a:ea typeface="+mn-ea"/>
                <a:cs typeface="Helvetica" panose="020B0604020202020204" pitchFamily="34" charset="0"/>
              </a:rPr>
              <a:t>$5-6 trillion value addition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white">
                    <a:lumMod val="50000"/>
                  </a:prstClr>
                </a:solidFill>
                <a:effectLst/>
                <a:uLnTx/>
                <a:uFillTx/>
                <a:latin typeface="Helvetica"/>
                <a:ea typeface="+mn-ea"/>
                <a:cs typeface="Helvetica" panose="020B0604020202020204" pitchFamily="34" charset="0"/>
              </a:rPr>
              <a:t>to the global economy if women and men participated equally as entrepreneurs</a:t>
            </a:r>
            <a:r>
              <a:rPr kumimoji="0" lang="en-GB" altLang="en-US" b="0" i="0" u="none" strike="noStrike" kern="1200" cap="none" spc="0" normalizeH="0" baseline="30000" noProof="0">
                <a:ln>
                  <a:noFill/>
                </a:ln>
                <a:solidFill>
                  <a:prstClr val="black">
                    <a:lumMod val="65000"/>
                    <a:lumOff val="35000"/>
                  </a:prstClr>
                </a:solidFill>
                <a:effectLst/>
                <a:uLnTx/>
                <a:uFillTx/>
                <a:latin typeface="Helvetica"/>
                <a:ea typeface="+mn-ea"/>
                <a:cs typeface="Helvetica" panose="020B0604020202020204" pitchFamily="34" charset="0"/>
              </a:rPr>
              <a:t>1</a:t>
            </a:r>
          </a:p>
        </p:txBody>
      </p:sp>
      <p:sp>
        <p:nvSpPr>
          <p:cNvPr id="31" name="Rectangle 30">
            <a:extLst>
              <a:ext uri="{FF2B5EF4-FFF2-40B4-BE49-F238E27FC236}">
                <a16:creationId xmlns:a16="http://schemas.microsoft.com/office/drawing/2014/main" id="{E9B59CBB-7603-764F-4C4A-C5A2DC5FA12B}"/>
              </a:ext>
            </a:extLst>
          </p:cNvPr>
          <p:cNvSpPr/>
          <p:nvPr/>
        </p:nvSpPr>
        <p:spPr>
          <a:xfrm>
            <a:off x="0" y="6115050"/>
            <a:ext cx="10262466" cy="4679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a:ln>
                  <a:noFill/>
                </a:ln>
                <a:solidFill>
                  <a:srgbClr val="000000"/>
                </a:solidFill>
                <a:effectLst/>
                <a:uLnTx/>
                <a:uFillTx/>
                <a:latin typeface="Helvetica"/>
                <a:ea typeface="+mn-ea"/>
                <a:cs typeface="+mn-cs"/>
              </a:rPr>
              <a:t>1</a:t>
            </a:r>
            <a:r>
              <a:rPr kumimoji="0" lang="en-US" sz="900" b="0" i="0" u="none" strike="noStrike" kern="1200" cap="none" spc="0" normalizeH="0" baseline="0" noProof="0">
                <a:ln>
                  <a:noFill/>
                </a:ln>
                <a:solidFill>
                  <a:srgbClr val="000000"/>
                </a:solidFill>
                <a:effectLst/>
                <a:uLnTx/>
                <a:uFillTx/>
                <a:latin typeface="Helvetica"/>
                <a:ea typeface="+mn-ea"/>
                <a:cs typeface="+mn-cs"/>
              </a:rPr>
              <a:t>We-Fi Supporting Women Entrepreneurs in Developing Countries: What works?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30000" noProof="0">
                <a:ln>
                  <a:noFill/>
                </a:ln>
                <a:solidFill>
                  <a:prstClr val="black">
                    <a:lumMod val="95000"/>
                    <a:lumOff val="5000"/>
                  </a:prstClr>
                </a:solidFill>
                <a:effectLst/>
                <a:uLnTx/>
                <a:uFillTx/>
                <a:latin typeface="Helvetica"/>
                <a:ea typeface="+mn-ea"/>
                <a:cs typeface="+mn-cs"/>
              </a:rPr>
              <a:t>2</a:t>
            </a:r>
            <a:r>
              <a:rPr kumimoji="0" lang="en-GB" sz="900" b="0" i="0" u="none" strike="noStrike" kern="1200" cap="none" spc="0" normalizeH="0" baseline="0" noProof="0">
                <a:ln>
                  <a:noFill/>
                </a:ln>
                <a:solidFill>
                  <a:prstClr val="black">
                    <a:lumMod val="95000"/>
                    <a:lumOff val="5000"/>
                  </a:prstClr>
                </a:solidFill>
                <a:effectLst/>
                <a:uLnTx/>
                <a:uFillTx/>
                <a:latin typeface="Helvetica"/>
                <a:ea typeface="+mn-ea"/>
                <a:cs typeface="+mn-cs"/>
              </a:rPr>
              <a:t>IFC WSME Financing gap</a:t>
            </a:r>
          </a:p>
        </p:txBody>
      </p:sp>
      <p:sp>
        <p:nvSpPr>
          <p:cNvPr id="32" name="TextBox 31">
            <a:extLst>
              <a:ext uri="{FF2B5EF4-FFF2-40B4-BE49-F238E27FC236}">
                <a16:creationId xmlns:a16="http://schemas.microsoft.com/office/drawing/2014/main" id="{10A48655-76FD-980A-54B4-17DC8C0DDAA2}"/>
              </a:ext>
            </a:extLst>
          </p:cNvPr>
          <p:cNvSpPr txBox="1"/>
          <p:nvPr/>
        </p:nvSpPr>
        <p:spPr>
          <a:xfrm>
            <a:off x="121674" y="3915988"/>
            <a:ext cx="5350745"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C00000"/>
                </a:solidFill>
                <a:effectLst/>
                <a:uLnTx/>
                <a:uFillTx/>
                <a:latin typeface="Helvetica"/>
                <a:ea typeface="+mn-ea"/>
                <a:cs typeface="Helvetica" panose="020B0604020202020204" pitchFamily="34" charset="0"/>
              </a:rPr>
              <a:t>$1.7 trillion </a:t>
            </a:r>
            <a:r>
              <a:rPr lang="en-US" sz="2600" b="1">
                <a:solidFill>
                  <a:srgbClr val="C00000"/>
                </a:solidFill>
                <a:latin typeface="Helvetica"/>
                <a:cs typeface="Helvetica" panose="020B0604020202020204" pitchFamily="34" charset="0"/>
              </a:rPr>
              <a:t>revenue opportunity</a:t>
            </a:r>
            <a:r>
              <a:rPr kumimoji="0" lang="en-US" sz="2600" b="1" i="0" u="none" strike="noStrike" kern="1200" cap="none" spc="0" normalizeH="0" baseline="0" noProof="0">
                <a:ln>
                  <a:noFill/>
                </a:ln>
                <a:solidFill>
                  <a:srgbClr val="C00000"/>
                </a:solidFill>
                <a:effectLst/>
                <a:uLnTx/>
                <a:uFillTx/>
                <a:latin typeface="Helvetica"/>
                <a:ea typeface="+mn-ea"/>
                <a:cs typeface="Helvetica"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white">
                    <a:lumMod val="50000"/>
                  </a:prstClr>
                </a:solidFill>
                <a:effectLst/>
                <a:uLnTx/>
                <a:uFillTx/>
                <a:latin typeface="Helvetica"/>
                <a:ea typeface="+mn-ea"/>
                <a:cs typeface="Helvetica" panose="020B0604020202020204" pitchFamily="34" charset="0"/>
              </a:rPr>
              <a:t>for Financial Service Providers</a:t>
            </a:r>
            <a:r>
              <a:rPr kumimoji="0" lang="en-US" b="1" i="0" u="none" strike="noStrike" kern="1200" cap="none" spc="0" normalizeH="0" baseline="0" noProof="0">
                <a:ln>
                  <a:noFill/>
                </a:ln>
                <a:solidFill>
                  <a:srgbClr val="ED6258"/>
                </a:solidFill>
                <a:effectLst/>
                <a:uLnTx/>
                <a:uFillTx/>
                <a:latin typeface="Helvetica"/>
                <a:ea typeface="+mn-ea"/>
                <a:cs typeface="Helvetica" panose="020B0604020202020204" pitchFamily="34" charset="0"/>
              </a:rPr>
              <a:t> </a:t>
            </a:r>
            <a:r>
              <a:rPr kumimoji="0" lang="en-GB" altLang="en-US" b="0" i="0" u="none" strike="noStrike" kern="1200" cap="none" spc="0" normalizeH="0" baseline="30000" noProof="0">
                <a:ln>
                  <a:noFill/>
                </a:ln>
                <a:solidFill>
                  <a:prstClr val="black">
                    <a:lumMod val="65000"/>
                    <a:lumOff val="35000"/>
                  </a:prstClr>
                </a:solidFill>
                <a:effectLst/>
                <a:uLnTx/>
                <a:uFillTx/>
                <a:latin typeface="Helvetica"/>
                <a:ea typeface="+mn-ea"/>
                <a:cs typeface="Helvetica" panose="020B0604020202020204" pitchFamily="34" charset="0"/>
              </a:rPr>
              <a:t>2</a:t>
            </a:r>
          </a:p>
        </p:txBody>
      </p:sp>
      <p:sp>
        <p:nvSpPr>
          <p:cNvPr id="20" name="Title 19">
            <a:extLst>
              <a:ext uri="{FF2B5EF4-FFF2-40B4-BE49-F238E27FC236}">
                <a16:creationId xmlns:a16="http://schemas.microsoft.com/office/drawing/2014/main" id="{12D7ECEC-C451-DDB4-807B-941E30655488}"/>
              </a:ext>
            </a:extLst>
          </p:cNvPr>
          <p:cNvSpPr>
            <a:spLocks noGrp="1"/>
          </p:cNvSpPr>
          <p:nvPr>
            <p:ph type="title"/>
          </p:nvPr>
        </p:nvSpPr>
        <p:spPr/>
        <p:txBody>
          <a:bodyPr>
            <a:normAutofit/>
          </a:bodyPr>
          <a:lstStyle/>
          <a:p>
            <a:r>
              <a:rPr lang="en-US"/>
              <a:t>Women Entrepreneurs: The $5 trillion opportunity</a:t>
            </a:r>
          </a:p>
        </p:txBody>
      </p:sp>
      <p:sp>
        <p:nvSpPr>
          <p:cNvPr id="12" name="TextBox 11">
            <a:extLst>
              <a:ext uri="{FF2B5EF4-FFF2-40B4-BE49-F238E27FC236}">
                <a16:creationId xmlns:a16="http://schemas.microsoft.com/office/drawing/2014/main" id="{684CFF2D-8FD2-4987-8B4A-1B784DEE2975}"/>
              </a:ext>
            </a:extLst>
          </p:cNvPr>
          <p:cNvSpPr txBox="1"/>
          <p:nvPr/>
        </p:nvSpPr>
        <p:spPr>
          <a:xfrm>
            <a:off x="121674" y="4810685"/>
            <a:ext cx="5350745" cy="10464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a:solidFill>
                  <a:srgbClr val="C00000"/>
                </a:solidFill>
                <a:latin typeface="Helvetica"/>
                <a:cs typeface="Helvetica" panose="020B0604020202020204" pitchFamily="34" charset="0"/>
              </a:rPr>
              <a:t>Strong business case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white">
                    <a:lumMod val="50000"/>
                  </a:prstClr>
                </a:solidFill>
                <a:effectLst/>
                <a:uLnTx/>
                <a:uFillTx/>
                <a:latin typeface="Helvetica"/>
                <a:ea typeface="+mn-ea"/>
                <a:cs typeface="Helvetica" panose="020B0604020202020204" pitchFamily="34" charset="0"/>
              </a:rPr>
              <a:t>Growing evidence of women entrepreneurs’ lower risk profile, greater customer loyalty and cross sell</a:t>
            </a:r>
            <a:endParaRPr kumimoji="0" lang="en-GB" altLang="en-US" b="0" i="0" u="none" strike="noStrike" kern="1200" cap="none" spc="0" normalizeH="0" baseline="30000" noProof="0">
              <a:ln>
                <a:noFill/>
              </a:ln>
              <a:solidFill>
                <a:prstClr val="white">
                  <a:lumMod val="50000"/>
                </a:prstClr>
              </a:solidFill>
              <a:effectLst/>
              <a:uLnTx/>
              <a:uFillTx/>
              <a:latin typeface="Helvetica"/>
              <a:ea typeface="+mn-ea"/>
              <a:cs typeface="Helvetica" panose="020B0604020202020204" pitchFamily="34" charset="0"/>
            </a:endParaRPr>
          </a:p>
        </p:txBody>
      </p:sp>
      <p:sp>
        <p:nvSpPr>
          <p:cNvPr id="5" name="TextBox 4">
            <a:extLst>
              <a:ext uri="{FF2B5EF4-FFF2-40B4-BE49-F238E27FC236}">
                <a16:creationId xmlns:a16="http://schemas.microsoft.com/office/drawing/2014/main" id="{979BFECF-6C94-4480-8122-5D074D5F13E4}"/>
              </a:ext>
            </a:extLst>
          </p:cNvPr>
          <p:cNvSpPr txBox="1"/>
          <p:nvPr/>
        </p:nvSpPr>
        <p:spPr>
          <a:xfrm>
            <a:off x="12878718" y="123664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ea typeface="+mn-ea"/>
              <a:cs typeface="+mn-cs"/>
            </a:endParaRPr>
          </a:p>
        </p:txBody>
      </p:sp>
      <p:sp>
        <p:nvSpPr>
          <p:cNvPr id="3" name="TextBox 2">
            <a:extLst>
              <a:ext uri="{FF2B5EF4-FFF2-40B4-BE49-F238E27FC236}">
                <a16:creationId xmlns:a16="http://schemas.microsoft.com/office/drawing/2014/main" id="{29A3CD80-1470-64B2-4825-63DBEB802843}"/>
              </a:ext>
            </a:extLst>
          </p:cNvPr>
          <p:cNvSpPr txBox="1"/>
          <p:nvPr/>
        </p:nvSpPr>
        <p:spPr>
          <a:xfrm>
            <a:off x="5849958" y="1147058"/>
            <a:ext cx="6066151" cy="1323439"/>
          </a:xfrm>
          <a:prstGeom prst="rect">
            <a:avLst/>
          </a:prstGeom>
          <a:noFill/>
        </p:spPr>
        <p:txBody>
          <a:bodyPr wrap="square" rtlCol="0">
            <a:spAutoFit/>
          </a:bodyPr>
          <a:lstStyle/>
          <a:p>
            <a:pPr>
              <a:spcBef>
                <a:spcPts val="600"/>
              </a:spcBef>
              <a:defRPr/>
            </a:pPr>
            <a:r>
              <a:rPr kumimoji="0" lang="en-US" sz="1400" b="1" i="0" u="none" strike="noStrike" kern="1200" cap="none" spc="0" normalizeH="0" baseline="0" noProof="0">
                <a:ln>
                  <a:noFill/>
                </a:ln>
                <a:solidFill>
                  <a:prstClr val="black"/>
                </a:solidFill>
                <a:effectLst/>
                <a:uLnTx/>
                <a:uFillTx/>
                <a:latin typeface="Helvetica"/>
                <a:ea typeface="+mn-ea"/>
                <a:cs typeface="+mn-cs"/>
              </a:rPr>
              <a:t>Profitability</a:t>
            </a:r>
          </a:p>
          <a:p>
            <a:pPr marL="285750" indent="-285750">
              <a:spcBef>
                <a:spcPts val="600"/>
              </a:spcBef>
              <a:buFont typeface="Arial" panose="020B0604020202020204" pitchFamily="34" charset="0"/>
              <a:buChar char="•"/>
              <a:defRPr/>
            </a:pPr>
            <a:r>
              <a:rPr kumimoji="0" lang="en-US" sz="1400" i="0" u="none" strike="noStrike" kern="1200" cap="none" spc="0" normalizeH="0" baseline="0" noProof="0">
                <a:ln>
                  <a:noFill/>
                </a:ln>
                <a:solidFill>
                  <a:prstClr val="black"/>
                </a:solidFill>
                <a:effectLst/>
                <a:uLnTx/>
                <a:uFillTx/>
                <a:latin typeface="Helvetica"/>
                <a:ea typeface="+mn-ea"/>
                <a:cs typeface="+mn-cs"/>
              </a:rPr>
              <a:t>Companies with more women in </a:t>
            </a:r>
            <a:r>
              <a:rPr kumimoji="0" lang="en-US" sz="1400" i="0" u="none" strike="noStrike" kern="1200" cap="none" spc="0" normalizeH="0" baseline="0" noProof="0" err="1">
                <a:ln>
                  <a:noFill/>
                </a:ln>
                <a:solidFill>
                  <a:prstClr val="black"/>
                </a:solidFill>
                <a:effectLst/>
                <a:uLnTx/>
                <a:uFillTx/>
                <a:latin typeface="Helvetica"/>
                <a:ea typeface="+mn-ea"/>
                <a:cs typeface="+mn-cs"/>
              </a:rPr>
              <a:t>leadershi</a:t>
            </a:r>
            <a:r>
              <a:rPr lang="en-US" sz="1400">
                <a:solidFill>
                  <a:prstClr val="black"/>
                </a:solidFill>
                <a:latin typeface="Helvetica"/>
              </a:rPr>
              <a:t>p roles were 21% more likely to outperform their counterparts in terms of profitability. (McKinsey)</a:t>
            </a:r>
          </a:p>
          <a:p>
            <a:pPr marL="285750" indent="-285750">
              <a:spcBef>
                <a:spcPts val="600"/>
              </a:spcBef>
              <a:buFont typeface="Arial" panose="020B0604020202020204" pitchFamily="34" charset="0"/>
              <a:buChar char="•"/>
              <a:defRPr/>
            </a:pPr>
            <a:r>
              <a:rPr kumimoji="0" lang="en-US" sz="1400" i="0" u="none" strike="noStrike" kern="1200" cap="none" spc="0" normalizeH="0" baseline="0" noProof="0">
                <a:ln>
                  <a:noFill/>
                </a:ln>
                <a:solidFill>
                  <a:prstClr val="black"/>
                </a:solidFill>
                <a:effectLst/>
                <a:uLnTx/>
                <a:uFillTx/>
                <a:latin typeface="Helvetica"/>
                <a:ea typeface="+mn-ea"/>
                <a:cs typeface="+mn-cs"/>
              </a:rPr>
              <a:t>For 5 consecutive years, the average NPLs for loans to</a:t>
            </a:r>
            <a:r>
              <a:rPr kumimoji="0" lang="en-US" sz="1400" b="1" i="0" u="none" strike="noStrike" kern="1200" cap="none" spc="0" normalizeH="0" baseline="0" noProof="0">
                <a:ln>
                  <a:noFill/>
                </a:ln>
                <a:solidFill>
                  <a:prstClr val="black"/>
                </a:solidFill>
                <a:effectLst/>
                <a:uLnTx/>
                <a:uFillTx/>
                <a:latin typeface="Helvetica"/>
                <a:ea typeface="+mn-ea"/>
                <a:cs typeface="+mn-cs"/>
              </a:rPr>
              <a:t> </a:t>
            </a:r>
            <a:r>
              <a:rPr kumimoji="0" lang="en-US" sz="1400" i="0" u="none" strike="noStrike" kern="1200" cap="none" spc="0" normalizeH="0" baseline="0" noProof="0">
                <a:ln>
                  <a:noFill/>
                </a:ln>
                <a:solidFill>
                  <a:prstClr val="black"/>
                </a:solidFill>
                <a:effectLst/>
                <a:uLnTx/>
                <a:uFillTx/>
                <a:latin typeface="Helvetica"/>
                <a:ea typeface="+mn-ea"/>
                <a:cs typeface="+mn-cs"/>
              </a:rPr>
              <a:t>WSMEs have been lower than total SME portfolio. (IFC, Financial Institution clients)</a:t>
            </a:r>
            <a:endParaRPr kumimoji="0" lang="en-US" sz="1400" b="1" i="0" u="none" strike="noStrike" kern="1200" cap="none" spc="0" normalizeH="0" baseline="0" noProof="0">
              <a:ln>
                <a:noFill/>
              </a:ln>
              <a:solidFill>
                <a:prstClr val="black"/>
              </a:solidFill>
              <a:effectLst/>
              <a:uLnTx/>
              <a:uFillTx/>
              <a:latin typeface="Helvetica"/>
              <a:ea typeface="+mn-ea"/>
              <a:cs typeface="+mn-cs"/>
            </a:endParaRPr>
          </a:p>
        </p:txBody>
      </p:sp>
      <p:sp>
        <p:nvSpPr>
          <p:cNvPr id="4" name="TextBox 3">
            <a:extLst>
              <a:ext uri="{FF2B5EF4-FFF2-40B4-BE49-F238E27FC236}">
                <a16:creationId xmlns:a16="http://schemas.microsoft.com/office/drawing/2014/main" id="{D86D9B4A-4B0A-5D13-F158-D3955065376E}"/>
              </a:ext>
            </a:extLst>
          </p:cNvPr>
          <p:cNvSpPr txBox="1"/>
          <p:nvPr/>
        </p:nvSpPr>
        <p:spPr>
          <a:xfrm>
            <a:off x="5849958" y="3711505"/>
            <a:ext cx="6411833" cy="815608"/>
          </a:xfrm>
          <a:prstGeom prst="rect">
            <a:avLst/>
          </a:prstGeom>
          <a:noFill/>
        </p:spPr>
        <p:txBody>
          <a:bodyPr wrap="square" rtlCol="0">
            <a:spAutoFit/>
          </a:bodyPr>
          <a:lstStyle/>
          <a:p>
            <a:pPr>
              <a:spcBef>
                <a:spcPts val="600"/>
              </a:spcBef>
              <a:defRPr/>
            </a:pPr>
            <a:r>
              <a:rPr kumimoji="0" lang="en-US" sz="1400" b="1" i="0" u="none" strike="noStrike" kern="1200" cap="none" spc="0" normalizeH="0" baseline="0" noProof="0">
                <a:ln>
                  <a:noFill/>
                </a:ln>
                <a:solidFill>
                  <a:prstClr val="black"/>
                </a:solidFill>
                <a:effectLst/>
                <a:uLnTx/>
                <a:uFillTx/>
                <a:latin typeface="Helvetica"/>
                <a:ea typeface="+mn-ea"/>
                <a:cs typeface="+mn-cs"/>
              </a:rPr>
              <a:t>Innovation</a:t>
            </a:r>
          </a:p>
          <a:p>
            <a:pPr marL="285750" indent="-285750">
              <a:spcBef>
                <a:spcPts val="600"/>
              </a:spcBef>
              <a:buFont typeface="Arial" panose="020B0604020202020204" pitchFamily="34" charset="0"/>
              <a:buChar char="•"/>
              <a:defRPr/>
            </a:pPr>
            <a:r>
              <a:rPr kumimoji="0" lang="en-US" sz="1400" i="0" u="none" strike="noStrike" kern="1200" cap="none" spc="0" normalizeH="0" baseline="0" noProof="0">
                <a:ln>
                  <a:noFill/>
                </a:ln>
                <a:solidFill>
                  <a:prstClr val="black"/>
                </a:solidFill>
                <a:effectLst/>
                <a:uLnTx/>
                <a:uFillTx/>
                <a:latin typeface="Helvetica"/>
                <a:ea typeface="+mn-ea"/>
                <a:cs typeface="+mn-cs"/>
              </a:rPr>
              <a:t>Companies with women in leadership roles were more likely to introduce new products and services. (Harvard Business Review)</a:t>
            </a:r>
            <a:endParaRPr kumimoji="0" lang="en-US" sz="1400" b="1" i="0" u="none" strike="noStrike" kern="1200" cap="none" spc="0" normalizeH="0" baseline="0" noProof="0">
              <a:ln>
                <a:noFill/>
              </a:ln>
              <a:solidFill>
                <a:prstClr val="black"/>
              </a:solidFill>
              <a:effectLst/>
              <a:uLnTx/>
              <a:uFillTx/>
              <a:latin typeface="Helvetica"/>
              <a:ea typeface="+mn-ea"/>
              <a:cs typeface="+mn-cs"/>
            </a:endParaRPr>
          </a:p>
        </p:txBody>
      </p:sp>
      <p:sp>
        <p:nvSpPr>
          <p:cNvPr id="7" name="TextBox 6">
            <a:extLst>
              <a:ext uri="{FF2B5EF4-FFF2-40B4-BE49-F238E27FC236}">
                <a16:creationId xmlns:a16="http://schemas.microsoft.com/office/drawing/2014/main" id="{4678BAAD-B58E-19AF-62D4-64B18D5767AF}"/>
              </a:ext>
            </a:extLst>
          </p:cNvPr>
          <p:cNvSpPr txBox="1"/>
          <p:nvPr/>
        </p:nvSpPr>
        <p:spPr>
          <a:xfrm>
            <a:off x="5849958" y="2568070"/>
            <a:ext cx="6187826" cy="1031051"/>
          </a:xfrm>
          <a:prstGeom prst="rect">
            <a:avLst/>
          </a:prstGeom>
          <a:noFill/>
        </p:spPr>
        <p:txBody>
          <a:bodyPr wrap="square" rtlCol="0">
            <a:spAutoFit/>
          </a:bodyPr>
          <a:lstStyle/>
          <a:p>
            <a:pPr>
              <a:spcBef>
                <a:spcPts val="600"/>
              </a:spcBef>
              <a:defRPr/>
            </a:pPr>
            <a:r>
              <a:rPr kumimoji="0" lang="en-US" sz="1400" b="1" i="0" u="none" strike="noStrike" kern="1200" cap="none" spc="0" normalizeH="0" baseline="0" noProof="0">
                <a:ln>
                  <a:noFill/>
                </a:ln>
                <a:solidFill>
                  <a:prstClr val="black"/>
                </a:solidFill>
                <a:effectLst/>
                <a:uLnTx/>
                <a:uFillTx/>
                <a:latin typeface="Helvetica"/>
                <a:ea typeface="+mn-ea"/>
                <a:cs typeface="+mn-cs"/>
              </a:rPr>
              <a:t>Risk profile</a:t>
            </a:r>
          </a:p>
          <a:p>
            <a:pPr marL="285750" indent="-285750">
              <a:spcBef>
                <a:spcPts val="600"/>
              </a:spcBef>
              <a:buFont typeface="Arial" panose="020B0604020202020204" pitchFamily="34" charset="0"/>
              <a:buChar char="•"/>
              <a:defRPr/>
            </a:pPr>
            <a:r>
              <a:rPr kumimoji="0" lang="en-US" sz="1400" i="0" u="none" strike="noStrike" kern="1200" cap="none" spc="0" normalizeH="0" baseline="0" noProof="0">
                <a:ln>
                  <a:noFill/>
                </a:ln>
                <a:solidFill>
                  <a:prstClr val="black"/>
                </a:solidFill>
                <a:effectLst/>
                <a:uLnTx/>
                <a:uFillTx/>
                <a:latin typeface="Helvetica"/>
                <a:ea typeface="+mn-ea"/>
                <a:cs typeface="+mn-cs"/>
              </a:rPr>
              <a:t>Companies with women on their boards demonstrated better risk management practices, leading to lower volatility in stock performance. (Credit Suisse)</a:t>
            </a:r>
            <a:endParaRPr kumimoji="0" lang="en-US" sz="1400" b="1" i="0" u="none" strike="noStrike" kern="1200" cap="none" spc="0" normalizeH="0" baseline="0" noProof="0">
              <a:ln>
                <a:noFill/>
              </a:ln>
              <a:solidFill>
                <a:prstClr val="black"/>
              </a:solidFill>
              <a:effectLst/>
              <a:uLnTx/>
              <a:uFillTx/>
              <a:latin typeface="Helvetica"/>
              <a:ea typeface="+mn-ea"/>
              <a:cs typeface="+mn-cs"/>
            </a:endParaRPr>
          </a:p>
        </p:txBody>
      </p:sp>
      <p:sp>
        <p:nvSpPr>
          <p:cNvPr id="11" name="TextBox 10">
            <a:extLst>
              <a:ext uri="{FF2B5EF4-FFF2-40B4-BE49-F238E27FC236}">
                <a16:creationId xmlns:a16="http://schemas.microsoft.com/office/drawing/2014/main" id="{9DE1EC2F-E241-909D-1528-F5A568CC25FB}"/>
              </a:ext>
            </a:extLst>
          </p:cNvPr>
          <p:cNvSpPr txBox="1"/>
          <p:nvPr/>
        </p:nvSpPr>
        <p:spPr>
          <a:xfrm>
            <a:off x="5849958" y="4605515"/>
            <a:ext cx="6213528" cy="1031051"/>
          </a:xfrm>
          <a:prstGeom prst="rect">
            <a:avLst/>
          </a:prstGeom>
          <a:noFill/>
        </p:spPr>
        <p:txBody>
          <a:bodyPr wrap="square" rtlCol="0">
            <a:spAutoFit/>
          </a:bodyPr>
          <a:lstStyle/>
          <a:p>
            <a:pPr>
              <a:spcBef>
                <a:spcPts val="600"/>
              </a:spcBef>
              <a:defRPr/>
            </a:pPr>
            <a:r>
              <a:rPr kumimoji="0" lang="en-US" sz="1400" b="1" i="0" u="none" strike="noStrike" kern="1200" cap="none" spc="0" normalizeH="0" baseline="0" noProof="0">
                <a:ln>
                  <a:noFill/>
                </a:ln>
                <a:solidFill>
                  <a:prstClr val="black"/>
                </a:solidFill>
                <a:effectLst/>
                <a:uLnTx/>
                <a:uFillTx/>
                <a:latin typeface="Helvetica"/>
                <a:ea typeface="+mn-ea"/>
                <a:cs typeface="+mn-cs"/>
              </a:rPr>
              <a:t>Management</a:t>
            </a:r>
          </a:p>
          <a:p>
            <a:pPr marL="285750" indent="-285750">
              <a:spcBef>
                <a:spcPts val="600"/>
              </a:spcBef>
              <a:buFont typeface="Arial" panose="020B0604020202020204" pitchFamily="34" charset="0"/>
              <a:buChar char="•"/>
              <a:defRPr/>
            </a:pPr>
            <a:r>
              <a:rPr kumimoji="0" lang="en-US" sz="1400" i="0" u="none" strike="noStrike" kern="1200" cap="none" spc="0" normalizeH="0" baseline="0" noProof="0">
                <a:ln>
                  <a:noFill/>
                </a:ln>
                <a:solidFill>
                  <a:prstClr val="black"/>
                </a:solidFill>
                <a:effectLst/>
                <a:uLnTx/>
                <a:uFillTx/>
                <a:latin typeface="Helvetica"/>
                <a:ea typeface="+mn-ea"/>
                <a:cs typeface="+mn-cs"/>
              </a:rPr>
              <a:t>Well-managed enterprises with sound management practices, such as setting performance indicators and monitoring them, are more likely to be led by women. (EIB Finance in Africa)</a:t>
            </a:r>
          </a:p>
        </p:txBody>
      </p:sp>
      <p:pic>
        <p:nvPicPr>
          <p:cNvPr id="13" name="Picture 12">
            <a:extLst>
              <a:ext uri="{FF2B5EF4-FFF2-40B4-BE49-F238E27FC236}">
                <a16:creationId xmlns:a16="http://schemas.microsoft.com/office/drawing/2014/main" id="{32096C6D-413A-0AB5-83DE-2AB607A7BA77}"/>
              </a:ext>
            </a:extLst>
          </p:cNvPr>
          <p:cNvPicPr>
            <a:picLocks noChangeAspect="1"/>
          </p:cNvPicPr>
          <p:nvPr/>
        </p:nvPicPr>
        <p:blipFill rotWithShape="1">
          <a:blip r:embed="rId6"/>
          <a:srcRect l="6909" t="14138" r="84053" b="76956"/>
          <a:stretch/>
        </p:blipFill>
        <p:spPr>
          <a:xfrm>
            <a:off x="5849958" y="5770081"/>
            <a:ext cx="3104004" cy="860194"/>
          </a:xfrm>
          <a:prstGeom prst="rect">
            <a:avLst/>
          </a:prstGeom>
        </p:spPr>
      </p:pic>
      <p:pic>
        <p:nvPicPr>
          <p:cNvPr id="14" name="Picture 13">
            <a:extLst>
              <a:ext uri="{FF2B5EF4-FFF2-40B4-BE49-F238E27FC236}">
                <a16:creationId xmlns:a16="http://schemas.microsoft.com/office/drawing/2014/main" id="{66D4DE14-DC15-4F3C-162E-D79451418E05}"/>
              </a:ext>
            </a:extLst>
          </p:cNvPr>
          <p:cNvPicPr>
            <a:picLocks noChangeAspect="1"/>
          </p:cNvPicPr>
          <p:nvPr/>
        </p:nvPicPr>
        <p:blipFill rotWithShape="1">
          <a:blip r:embed="rId6"/>
          <a:srcRect l="27111" t="14138" r="63776" b="76956"/>
          <a:stretch/>
        </p:blipFill>
        <p:spPr>
          <a:xfrm>
            <a:off x="8944325" y="5770081"/>
            <a:ext cx="3236245" cy="889479"/>
          </a:xfrm>
          <a:prstGeom prst="rect">
            <a:avLst/>
          </a:prstGeom>
        </p:spPr>
      </p:pic>
      <p:sp>
        <p:nvSpPr>
          <p:cNvPr id="15" name="TextBox 14">
            <a:extLst>
              <a:ext uri="{FF2B5EF4-FFF2-40B4-BE49-F238E27FC236}">
                <a16:creationId xmlns:a16="http://schemas.microsoft.com/office/drawing/2014/main" id="{10128940-7B6C-4AF0-9A38-CBD6E5EEC4BE}"/>
              </a:ext>
            </a:extLst>
          </p:cNvPr>
          <p:cNvSpPr txBox="1"/>
          <p:nvPr/>
        </p:nvSpPr>
        <p:spPr>
          <a:xfrm>
            <a:off x="206847" y="1227638"/>
            <a:ext cx="5265572"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C00000"/>
                </a:solidFill>
                <a:effectLst/>
                <a:uLnTx/>
                <a:uFillTx/>
                <a:latin typeface="Helvetica"/>
                <a:ea typeface="+mn-ea"/>
                <a:cs typeface="Helvetica" panose="020B0604020202020204" pitchFamily="34" charset="0"/>
              </a:rPr>
              <a:t>Over 400 million women entrepreneurs</a:t>
            </a:r>
            <a:r>
              <a:rPr lang="en-US" sz="2600" b="1">
                <a:solidFill>
                  <a:srgbClr val="C00000"/>
                </a:solidFill>
                <a:latin typeface="Helvetica"/>
                <a:cs typeface="Helvetica" panose="020B0604020202020204" pitchFamily="34" charset="0"/>
              </a:rPr>
              <a:t> </a:t>
            </a:r>
            <a:r>
              <a:rPr kumimoji="0" lang="en-US" b="0" i="0" u="none" strike="noStrike" kern="1200" cap="none" spc="0" normalizeH="0" baseline="0" noProof="0">
                <a:ln>
                  <a:noFill/>
                </a:ln>
                <a:solidFill>
                  <a:prstClr val="white">
                    <a:lumMod val="50000"/>
                  </a:prstClr>
                </a:solidFill>
                <a:effectLst/>
                <a:uLnTx/>
                <a:uFillTx/>
                <a:latin typeface="Helvetica"/>
                <a:ea typeface="+mn-ea"/>
                <a:cs typeface="Helvetica" panose="020B0604020202020204" pitchFamily="34" charset="0"/>
              </a:rPr>
              <a:t>around the world have vast potential to grow their businesses</a:t>
            </a:r>
            <a:r>
              <a:rPr kumimoji="0" lang="en-GB" altLang="en-US" b="0" i="0" u="none" strike="noStrike" kern="1200" cap="none" spc="0" normalizeH="0" baseline="30000" noProof="0">
                <a:ln>
                  <a:noFill/>
                </a:ln>
                <a:solidFill>
                  <a:prstClr val="black">
                    <a:lumMod val="65000"/>
                    <a:lumOff val="35000"/>
                  </a:prstClr>
                </a:solidFill>
                <a:effectLst/>
                <a:uLnTx/>
                <a:uFillTx/>
                <a:latin typeface="Helvetica"/>
                <a:ea typeface="+mn-ea"/>
                <a:cs typeface="Helvetica" panose="020B0604020202020204" pitchFamily="34" charset="0"/>
              </a:rPr>
              <a:t> 2</a:t>
            </a:r>
          </a:p>
        </p:txBody>
      </p:sp>
    </p:spTree>
    <p:extLst>
      <p:ext uri="{BB962C8B-B14F-4D97-AF65-F5344CB8AC3E}">
        <p14:creationId xmlns:p14="http://schemas.microsoft.com/office/powerpoint/2010/main" val="431877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9" name="Picture 28" descr="Chart, funnel chart&#10;&#10;Description automatically generated">
            <a:extLst>
              <a:ext uri="{FF2B5EF4-FFF2-40B4-BE49-F238E27FC236}">
                <a16:creationId xmlns:a16="http://schemas.microsoft.com/office/drawing/2014/main" id="{FA716A83-87E2-4196-848E-C476CA8794BF}"/>
              </a:ext>
            </a:extLst>
          </p:cNvPr>
          <p:cNvPicPr>
            <a:picLocks noChangeAspect="1"/>
          </p:cNvPicPr>
          <p:nvPr/>
        </p:nvPicPr>
        <p:blipFill>
          <a:blip r:embed="rId4"/>
          <a:stretch>
            <a:fillRect/>
          </a:stretch>
        </p:blipFill>
        <p:spPr>
          <a:xfrm rot="16200000">
            <a:off x="4698711" y="996341"/>
            <a:ext cx="3185228" cy="5405168"/>
          </a:xfrm>
          <a:prstGeom prst="rect">
            <a:avLst/>
          </a:prstGeom>
        </p:spPr>
      </p:pic>
      <p:sp>
        <p:nvSpPr>
          <p:cNvPr id="33" name="TextBox 32">
            <a:extLst>
              <a:ext uri="{FF2B5EF4-FFF2-40B4-BE49-F238E27FC236}">
                <a16:creationId xmlns:a16="http://schemas.microsoft.com/office/drawing/2014/main" id="{AECBC749-3A88-F029-3955-C8631F78A385}"/>
              </a:ext>
            </a:extLst>
          </p:cNvPr>
          <p:cNvSpPr txBox="1"/>
          <p:nvPr/>
        </p:nvSpPr>
        <p:spPr>
          <a:xfrm>
            <a:off x="3250050" y="2005645"/>
            <a:ext cx="4681687" cy="3488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7" b="0" i="0" u="none" strike="noStrike" kern="1200" cap="none" spc="0" normalizeH="0" baseline="0" noProof="0">
                <a:ln>
                  <a:noFill/>
                </a:ln>
                <a:solidFill>
                  <a:srgbClr val="ED6459"/>
                </a:solidFill>
                <a:effectLst/>
                <a:uLnTx/>
                <a:uFillTx/>
                <a:latin typeface="Helvetica" pitchFamily="2" charset="0"/>
                <a:ea typeface="+mn-ea"/>
                <a:cs typeface="+mn-cs"/>
              </a:rPr>
              <a:t>$1.7 trillion financing gap</a:t>
            </a:r>
          </a:p>
        </p:txBody>
      </p:sp>
      <p:sp>
        <p:nvSpPr>
          <p:cNvPr id="44" name="TextBox 43">
            <a:extLst>
              <a:ext uri="{FF2B5EF4-FFF2-40B4-BE49-F238E27FC236}">
                <a16:creationId xmlns:a16="http://schemas.microsoft.com/office/drawing/2014/main" id="{5F79BC0D-8388-CB0F-DB1A-37B626E858AD}"/>
              </a:ext>
            </a:extLst>
          </p:cNvPr>
          <p:cNvSpPr txBox="1"/>
          <p:nvPr/>
        </p:nvSpPr>
        <p:spPr>
          <a:xfrm>
            <a:off x="4811972" y="2308232"/>
            <a:ext cx="4681687" cy="3488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7" b="0" i="0" u="none" strike="noStrike" kern="1200" cap="none" spc="0" normalizeH="0" baseline="0" noProof="0">
                <a:ln>
                  <a:noFill/>
                </a:ln>
                <a:solidFill>
                  <a:srgbClr val="ED6459"/>
                </a:solidFill>
                <a:effectLst/>
                <a:uLnTx/>
                <a:uFillTx/>
                <a:latin typeface="Helvetica" pitchFamily="2" charset="0"/>
                <a:ea typeface="+mn-ea"/>
                <a:cs typeface="+mn-cs"/>
              </a:rPr>
              <a:t>&lt; 2% of VC Funding to female teams</a:t>
            </a:r>
            <a:endParaRPr kumimoji="0" lang="en-US" sz="1333" b="0" i="0" u="none" strike="noStrike" kern="1200" cap="none" spc="0" normalizeH="0" baseline="0" noProof="0">
              <a:ln>
                <a:noFill/>
              </a:ln>
              <a:solidFill>
                <a:prstClr val="black"/>
              </a:solidFill>
              <a:effectLst/>
              <a:uLnTx/>
              <a:uFillTx/>
              <a:latin typeface="Helvetica" pitchFamily="2" charset="0"/>
              <a:ea typeface="+mn-ea"/>
              <a:cs typeface="+mn-cs"/>
            </a:endParaRPr>
          </a:p>
        </p:txBody>
      </p:sp>
      <p:sp>
        <p:nvSpPr>
          <p:cNvPr id="53" name="TextBox 52">
            <a:extLst>
              <a:ext uri="{FF2B5EF4-FFF2-40B4-BE49-F238E27FC236}">
                <a16:creationId xmlns:a16="http://schemas.microsoft.com/office/drawing/2014/main" id="{E3AAC0DD-A717-CF77-CB06-754772E9B182}"/>
              </a:ext>
            </a:extLst>
          </p:cNvPr>
          <p:cNvSpPr txBox="1"/>
          <p:nvPr/>
        </p:nvSpPr>
        <p:spPr>
          <a:xfrm>
            <a:off x="1755404" y="5071606"/>
            <a:ext cx="7719400" cy="3488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7" b="0" i="0" u="none" strike="noStrike" kern="1200" cap="none" spc="0" normalizeH="0" baseline="0" noProof="0">
                <a:ln>
                  <a:noFill/>
                </a:ln>
                <a:solidFill>
                  <a:srgbClr val="ED6459"/>
                </a:solidFill>
                <a:effectLst/>
                <a:uLnTx/>
                <a:uFillTx/>
                <a:latin typeface="Helvetica" pitchFamily="2" charset="0"/>
                <a:ea typeface="+mn-ea"/>
                <a:cs typeface="+mn-cs"/>
              </a:rPr>
              <a:t>75% of the legal rights of men</a:t>
            </a:r>
            <a:endParaRPr kumimoji="0" lang="en-US" sz="1500" b="0" i="0" u="none" strike="noStrike" kern="1200" cap="none" spc="0" normalizeH="0" baseline="0" noProof="0">
              <a:ln>
                <a:noFill/>
              </a:ln>
              <a:solidFill>
                <a:prstClr val="black"/>
              </a:solidFill>
              <a:effectLst/>
              <a:uLnTx/>
              <a:uFillTx/>
              <a:latin typeface="Helvetica" pitchFamily="2" charset="0"/>
              <a:ea typeface="+mn-ea"/>
              <a:cs typeface="+mn-cs"/>
            </a:endParaRPr>
          </a:p>
        </p:txBody>
      </p:sp>
      <p:sp>
        <p:nvSpPr>
          <p:cNvPr id="55" name="TextBox 54">
            <a:extLst>
              <a:ext uri="{FF2B5EF4-FFF2-40B4-BE49-F238E27FC236}">
                <a16:creationId xmlns:a16="http://schemas.microsoft.com/office/drawing/2014/main" id="{893ACD90-F2B9-4364-3D66-CA3A6192FF12}"/>
              </a:ext>
            </a:extLst>
          </p:cNvPr>
          <p:cNvSpPr txBox="1"/>
          <p:nvPr/>
        </p:nvSpPr>
        <p:spPr>
          <a:xfrm>
            <a:off x="4991965" y="2631412"/>
            <a:ext cx="5805846" cy="3488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7" b="0" i="0" u="none" strike="noStrike" kern="1200" cap="none" spc="0" normalizeH="0" baseline="0" noProof="0">
                <a:ln>
                  <a:noFill/>
                </a:ln>
                <a:solidFill>
                  <a:srgbClr val="ED6459"/>
                </a:solidFill>
                <a:effectLst/>
                <a:uLnTx/>
                <a:uFillTx/>
                <a:latin typeface="Helvetica" pitchFamily="2" charset="0"/>
                <a:ea typeface="+mn-ea"/>
                <a:cs typeface="+mn-cs"/>
              </a:rPr>
              <a:t>2X more loan rejections </a:t>
            </a:r>
          </a:p>
        </p:txBody>
      </p:sp>
      <p:sp>
        <p:nvSpPr>
          <p:cNvPr id="62" name="TextBox 61">
            <a:extLst>
              <a:ext uri="{FF2B5EF4-FFF2-40B4-BE49-F238E27FC236}">
                <a16:creationId xmlns:a16="http://schemas.microsoft.com/office/drawing/2014/main" id="{DEF3E814-2626-646E-555D-85E73B761B94}"/>
              </a:ext>
            </a:extLst>
          </p:cNvPr>
          <p:cNvSpPr txBox="1"/>
          <p:nvPr/>
        </p:nvSpPr>
        <p:spPr>
          <a:xfrm>
            <a:off x="444079" y="2540815"/>
            <a:ext cx="2865730" cy="9130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9A2067"/>
                </a:solidFill>
                <a:effectLst/>
                <a:uLnTx/>
                <a:uFillTx/>
                <a:latin typeface="Helvetica" pitchFamily="2" charset="0"/>
                <a:ea typeface="+mn-ea"/>
                <a:cs typeface="+mn-cs"/>
              </a:rPr>
              <a:t>9%-17%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Helvetica" pitchFamily="2" charset="0"/>
                <a:ea typeface="+mn-ea"/>
                <a:cs typeface="+mn-cs"/>
              </a:rPr>
              <a:t>of women in developing countries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Helvetica" pitchFamily="2" charset="0"/>
                <a:ea typeface="+mn-ea"/>
                <a:cs typeface="+mn-cs"/>
              </a:rPr>
              <a:t>run their own businesses</a:t>
            </a:r>
          </a:p>
        </p:txBody>
      </p:sp>
      <p:sp>
        <p:nvSpPr>
          <p:cNvPr id="63" name="TextBox 62">
            <a:extLst>
              <a:ext uri="{FF2B5EF4-FFF2-40B4-BE49-F238E27FC236}">
                <a16:creationId xmlns:a16="http://schemas.microsoft.com/office/drawing/2014/main" id="{9CD8DD35-F594-1ECD-AE5A-87568E0F3B5E}"/>
              </a:ext>
            </a:extLst>
          </p:cNvPr>
          <p:cNvSpPr txBox="1"/>
          <p:nvPr/>
        </p:nvSpPr>
        <p:spPr>
          <a:xfrm>
            <a:off x="82357" y="4063738"/>
            <a:ext cx="3506383" cy="11181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9A2067"/>
                </a:solidFill>
                <a:effectLst/>
                <a:uLnTx/>
                <a:uFillTx/>
                <a:latin typeface="Helvetica" pitchFamily="2" charset="0"/>
                <a:ea typeface="+mn-ea"/>
                <a:cs typeface="+mn-cs"/>
              </a:rPr>
              <a:t>14%-35%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Helvetica" pitchFamily="2" charset="0"/>
                <a:ea typeface="+mn-ea"/>
                <a:cs typeface="+mn-cs"/>
              </a:rPr>
              <a:t>of women in developing countries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Helvetica" pitchFamily="2" charset="0"/>
                <a:ea typeface="+mn-ea"/>
                <a:cs typeface="+mn-cs"/>
              </a:rPr>
              <a:t>aspire to run their own businesses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a:ln>
                <a:noFill/>
              </a:ln>
              <a:solidFill>
                <a:prstClr val="black"/>
              </a:solidFill>
              <a:effectLst/>
              <a:uLnTx/>
              <a:uFillTx/>
              <a:latin typeface="Helvetica" pitchFamily="2" charset="0"/>
              <a:ea typeface="+mn-ea"/>
              <a:cs typeface="+mn-cs"/>
            </a:endParaRPr>
          </a:p>
        </p:txBody>
      </p:sp>
      <p:sp>
        <p:nvSpPr>
          <p:cNvPr id="31" name="TextBox 30">
            <a:extLst>
              <a:ext uri="{FF2B5EF4-FFF2-40B4-BE49-F238E27FC236}">
                <a16:creationId xmlns:a16="http://schemas.microsoft.com/office/drawing/2014/main" id="{2FB2655A-DC21-61FB-5923-83CDB17A43B4}"/>
              </a:ext>
            </a:extLst>
          </p:cNvPr>
          <p:cNvSpPr txBox="1"/>
          <p:nvPr/>
        </p:nvSpPr>
        <p:spPr>
          <a:xfrm>
            <a:off x="82357" y="266126"/>
            <a:ext cx="1207143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prstClr val="white"/>
                </a:solidFill>
                <a:latin typeface="Helvetica" pitchFamily="2" charset="0"/>
              </a:rPr>
              <a:t>Unlocking the segment’s potential will require addressing systemic constraints</a:t>
            </a:r>
            <a:endParaRPr kumimoji="0" lang="en-US" sz="24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0" name="TextBox 29">
            <a:extLst>
              <a:ext uri="{FF2B5EF4-FFF2-40B4-BE49-F238E27FC236}">
                <a16:creationId xmlns:a16="http://schemas.microsoft.com/office/drawing/2014/main" id="{25B54C41-E69C-49D7-9B81-9225A7AD8D4D}"/>
              </a:ext>
            </a:extLst>
          </p:cNvPr>
          <p:cNvSpPr txBox="1"/>
          <p:nvPr/>
        </p:nvSpPr>
        <p:spPr>
          <a:xfrm>
            <a:off x="9412347" y="2553512"/>
            <a:ext cx="2251931" cy="9130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F0913A"/>
                </a:solidFill>
                <a:effectLst/>
                <a:uLnTx/>
                <a:uFillTx/>
                <a:latin typeface="Helvetica" pitchFamily="2" charset="0"/>
                <a:ea typeface="+mn-ea"/>
                <a:cs typeface="+mn-cs"/>
              </a:rPr>
              <a:t>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Helvetica" pitchFamily="2" charset="0"/>
                <a:ea typeface="+mn-ea"/>
                <a:cs typeface="+mn-cs"/>
              </a:rPr>
              <a:t>Fewer women start businesses than men</a:t>
            </a:r>
          </a:p>
        </p:txBody>
      </p:sp>
      <p:sp>
        <p:nvSpPr>
          <p:cNvPr id="37" name="TextBox 36">
            <a:extLst>
              <a:ext uri="{FF2B5EF4-FFF2-40B4-BE49-F238E27FC236}">
                <a16:creationId xmlns:a16="http://schemas.microsoft.com/office/drawing/2014/main" id="{12ED3600-849C-4F11-9EDB-072C08DCE3CC}"/>
              </a:ext>
            </a:extLst>
          </p:cNvPr>
          <p:cNvSpPr txBox="1"/>
          <p:nvPr/>
        </p:nvSpPr>
        <p:spPr>
          <a:xfrm>
            <a:off x="9150872" y="3576986"/>
            <a:ext cx="2791043" cy="13232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F0913A"/>
                </a:solidFill>
                <a:effectLst/>
                <a:uLnTx/>
                <a:uFillTx/>
                <a:latin typeface="Helvetica" pitchFamily="2" charset="0"/>
                <a:ea typeface="+mn-ea"/>
                <a:cs typeface="+mn-cs"/>
              </a:rPr>
              <a:t>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Helvetica" pitchFamily="2" charset="0"/>
                <a:ea typeface="+mn-ea"/>
                <a:cs typeface="+mn-cs"/>
              </a:rPr>
              <a:t>Gap in growth expectations between female and male entrepreneurs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a:ln>
                <a:noFill/>
              </a:ln>
              <a:solidFill>
                <a:prstClr val="black"/>
              </a:solidFill>
              <a:effectLst/>
              <a:uLnTx/>
              <a:uFillTx/>
              <a:latin typeface="Helvetica" pitchFamily="2" charset="0"/>
              <a:ea typeface="+mn-ea"/>
              <a:cs typeface="+mn-cs"/>
            </a:endParaRPr>
          </a:p>
        </p:txBody>
      </p:sp>
      <p:sp>
        <p:nvSpPr>
          <p:cNvPr id="40" name="TextBox 39">
            <a:extLst>
              <a:ext uri="{FF2B5EF4-FFF2-40B4-BE49-F238E27FC236}">
                <a16:creationId xmlns:a16="http://schemas.microsoft.com/office/drawing/2014/main" id="{99D3EFE3-4058-464B-954E-D3FD11D78BDE}"/>
              </a:ext>
            </a:extLst>
          </p:cNvPr>
          <p:cNvSpPr txBox="1"/>
          <p:nvPr/>
        </p:nvSpPr>
        <p:spPr>
          <a:xfrm>
            <a:off x="4793117" y="4745155"/>
            <a:ext cx="4681687" cy="3488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7" b="0" i="0" u="none" strike="noStrike" kern="1200" cap="none" spc="0" normalizeH="0" baseline="0" noProof="0">
                <a:ln>
                  <a:noFill/>
                </a:ln>
                <a:solidFill>
                  <a:srgbClr val="ED6459"/>
                </a:solidFill>
                <a:effectLst/>
                <a:uLnTx/>
                <a:uFillTx/>
                <a:latin typeface="Helvetica" pitchFamily="2" charset="0"/>
                <a:ea typeface="+mn-ea"/>
                <a:cs typeface="+mn-cs"/>
              </a:rPr>
              <a:t>Social norms, care burdens</a:t>
            </a:r>
            <a:endParaRPr kumimoji="0" lang="en-US" sz="1333" b="0" i="0" u="none" strike="noStrike" kern="1200" cap="none" spc="0" normalizeH="0" baseline="0" noProof="0">
              <a:ln>
                <a:noFill/>
              </a:ln>
              <a:solidFill>
                <a:prstClr val="black"/>
              </a:solidFill>
              <a:effectLst/>
              <a:uLnTx/>
              <a:uFillTx/>
              <a:latin typeface="Helvetica" pitchFamily="2" charset="0"/>
              <a:ea typeface="+mn-ea"/>
              <a:cs typeface="+mn-cs"/>
            </a:endParaRPr>
          </a:p>
        </p:txBody>
      </p:sp>
      <p:sp>
        <p:nvSpPr>
          <p:cNvPr id="41" name="TextBox 40">
            <a:extLst>
              <a:ext uri="{FF2B5EF4-FFF2-40B4-BE49-F238E27FC236}">
                <a16:creationId xmlns:a16="http://schemas.microsoft.com/office/drawing/2014/main" id="{235C42F5-6350-4A54-8212-01F2B3E031CA}"/>
              </a:ext>
            </a:extLst>
          </p:cNvPr>
          <p:cNvSpPr txBox="1"/>
          <p:nvPr/>
        </p:nvSpPr>
        <p:spPr>
          <a:xfrm>
            <a:off x="5554043" y="4422995"/>
            <a:ext cx="4681687" cy="3488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7" b="0" i="0" u="none" strike="noStrike" kern="1200" cap="none" spc="0" normalizeH="0" baseline="0" noProof="0">
                <a:ln>
                  <a:noFill/>
                </a:ln>
                <a:solidFill>
                  <a:srgbClr val="ED6459"/>
                </a:solidFill>
                <a:effectLst/>
                <a:uLnTx/>
                <a:uFillTx/>
                <a:latin typeface="Helvetica" pitchFamily="2" charset="0"/>
                <a:ea typeface="+mn-ea"/>
                <a:cs typeface="+mn-cs"/>
              </a:rPr>
              <a:t>Skills &amp; sector selection</a:t>
            </a:r>
            <a:endParaRPr kumimoji="0" lang="en-US" sz="1333" b="0" i="0" u="none" strike="noStrike" kern="1200" cap="none" spc="0" normalizeH="0" baseline="0" noProof="0">
              <a:ln>
                <a:noFill/>
              </a:ln>
              <a:solidFill>
                <a:prstClr val="black"/>
              </a:solidFill>
              <a:effectLst/>
              <a:uLnTx/>
              <a:uFillTx/>
              <a:latin typeface="Helvetica" pitchFamily="2" charset="0"/>
              <a:ea typeface="+mn-ea"/>
              <a:cs typeface="+mn-cs"/>
            </a:endParaRPr>
          </a:p>
        </p:txBody>
      </p:sp>
      <p:sp>
        <p:nvSpPr>
          <p:cNvPr id="2" name="Slide Number Placeholder 1">
            <a:extLst>
              <a:ext uri="{FF2B5EF4-FFF2-40B4-BE49-F238E27FC236}">
                <a16:creationId xmlns:a16="http://schemas.microsoft.com/office/drawing/2014/main" id="{B9265996-F7A0-4C56-AB89-1CD413F14233}"/>
              </a:ext>
            </a:extLst>
          </p:cNvPr>
          <p:cNvSpPr>
            <a:spLocks noGrp="1"/>
          </p:cNvSpPr>
          <p:nvPr>
            <p:ph type="sldNum" sz="quarter" idx="12"/>
          </p:nvPr>
        </p:nvSpPr>
        <p:spPr>
          <a:xfrm>
            <a:off x="11912518" y="6363710"/>
            <a:ext cx="27948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536D7-E3F3-E346-B07E-D3202D28CF54}" type="slidenum">
              <a:rPr kumimoji="0" lang="en-US" sz="1800" b="0" i="0" u="none" strike="noStrike" kern="1200" cap="none" spc="0" normalizeH="0" baseline="0" noProof="0" smtClean="0">
                <a:ln>
                  <a:noFill/>
                </a:ln>
                <a:solidFill>
                  <a:prstClr val="black"/>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Helvetica"/>
              <a:ea typeface="+mn-ea"/>
              <a:cs typeface="+mn-cs"/>
            </a:endParaRPr>
          </a:p>
        </p:txBody>
      </p:sp>
      <p:sp>
        <p:nvSpPr>
          <p:cNvPr id="3" name="TextBox 2">
            <a:extLst>
              <a:ext uri="{FF2B5EF4-FFF2-40B4-BE49-F238E27FC236}">
                <a16:creationId xmlns:a16="http://schemas.microsoft.com/office/drawing/2014/main" id="{50423AC1-23E4-C434-D082-DE5A854AF6D2}"/>
              </a:ext>
            </a:extLst>
          </p:cNvPr>
          <p:cNvSpPr txBox="1"/>
          <p:nvPr/>
        </p:nvSpPr>
        <p:spPr>
          <a:xfrm>
            <a:off x="752823" y="6002520"/>
            <a:ext cx="108069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CF2F8A">
                    <a:lumMod val="75000"/>
                  </a:srgbClr>
                </a:solidFill>
                <a:effectLst/>
                <a:uLnTx/>
                <a:uFillTx/>
                <a:latin typeface="Helvetica"/>
                <a:ea typeface="+mn-ea"/>
                <a:cs typeface="+mn-cs"/>
              </a:rPr>
              <a:t>…and COVID-19, Climate Change, Conflict have a disproportionate impact on women entrepreneurs</a:t>
            </a:r>
          </a:p>
        </p:txBody>
      </p:sp>
      <p:sp>
        <p:nvSpPr>
          <p:cNvPr id="5" name="Plus Sign 4">
            <a:extLst>
              <a:ext uri="{FF2B5EF4-FFF2-40B4-BE49-F238E27FC236}">
                <a16:creationId xmlns:a16="http://schemas.microsoft.com/office/drawing/2014/main" id="{EA4CA195-514D-033F-2D2A-928DD1026F04}"/>
              </a:ext>
            </a:extLst>
          </p:cNvPr>
          <p:cNvSpPr/>
          <p:nvPr/>
        </p:nvSpPr>
        <p:spPr>
          <a:xfrm>
            <a:off x="1618379" y="3566748"/>
            <a:ext cx="457200" cy="457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44222DC-14A7-630B-B1B8-3313B914E4D6}"/>
              </a:ext>
            </a:extLst>
          </p:cNvPr>
          <p:cNvSpPr txBox="1"/>
          <p:nvPr/>
        </p:nvSpPr>
        <p:spPr>
          <a:xfrm>
            <a:off x="263217" y="1259464"/>
            <a:ext cx="3144661"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9A2067"/>
                </a:solidFill>
                <a:effectLst/>
                <a:uLnTx/>
                <a:uFillTx/>
                <a:latin typeface="Helvetica" pitchFamily="2" charset="0"/>
                <a:ea typeface="+mn-ea"/>
                <a:cs typeface="+mn-cs"/>
              </a:rPr>
              <a:t>While over half of women in developing countries want to be entrepreneurs, twice the rate of developed countries, …</a:t>
            </a:r>
          </a:p>
        </p:txBody>
      </p:sp>
      <p:sp>
        <p:nvSpPr>
          <p:cNvPr id="8" name="TextBox 7">
            <a:extLst>
              <a:ext uri="{FF2B5EF4-FFF2-40B4-BE49-F238E27FC236}">
                <a16:creationId xmlns:a16="http://schemas.microsoft.com/office/drawing/2014/main" id="{3CC91842-25F2-38E5-0C77-FE8E6A5EA19A}"/>
              </a:ext>
            </a:extLst>
          </p:cNvPr>
          <p:cNvSpPr txBox="1"/>
          <p:nvPr/>
        </p:nvSpPr>
        <p:spPr>
          <a:xfrm>
            <a:off x="8743436" y="1332887"/>
            <a:ext cx="3541379"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9A2067"/>
                </a:solidFill>
                <a:effectLst/>
                <a:uLnTx/>
                <a:uFillTx/>
                <a:latin typeface="Helvetica" pitchFamily="2" charset="0"/>
                <a:ea typeface="+mn-ea"/>
                <a:cs typeface="+mn-cs"/>
              </a:rPr>
              <a:t>…that limit their ability to realize their potential</a:t>
            </a:r>
          </a:p>
        </p:txBody>
      </p:sp>
      <p:sp>
        <p:nvSpPr>
          <p:cNvPr id="10" name="TextBox 9">
            <a:extLst>
              <a:ext uri="{FF2B5EF4-FFF2-40B4-BE49-F238E27FC236}">
                <a16:creationId xmlns:a16="http://schemas.microsoft.com/office/drawing/2014/main" id="{FA4EE3B9-8E76-6045-24FE-B990B18DAC1F}"/>
              </a:ext>
            </a:extLst>
          </p:cNvPr>
          <p:cNvSpPr txBox="1"/>
          <p:nvPr/>
        </p:nvSpPr>
        <p:spPr>
          <a:xfrm>
            <a:off x="3698726" y="1332887"/>
            <a:ext cx="5805846"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9A2067"/>
                </a:solidFill>
                <a:effectLst/>
                <a:uLnTx/>
                <a:uFillTx/>
                <a:latin typeface="Helvetica" pitchFamily="2" charset="0"/>
                <a:ea typeface="+mn-ea"/>
                <a:cs typeface="+mn-cs"/>
              </a:rPr>
              <a:t>…they face significant barriers…</a:t>
            </a:r>
          </a:p>
        </p:txBody>
      </p:sp>
    </p:spTree>
    <p:extLst>
      <p:ext uri="{BB962C8B-B14F-4D97-AF65-F5344CB8AC3E}">
        <p14:creationId xmlns:p14="http://schemas.microsoft.com/office/powerpoint/2010/main" val="134120535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BA2FCA8E-1D96-72A8-5649-09BE345C5389}"/>
              </a:ext>
            </a:extLst>
          </p:cNvPr>
          <p:cNvSpPr>
            <a:spLocks noGrp="1"/>
          </p:cNvSpPr>
          <p:nvPr>
            <p:ph type="title"/>
          </p:nvPr>
        </p:nvSpPr>
        <p:spPr/>
        <p:txBody>
          <a:bodyPr vert="horz">
            <a:normAutofit/>
          </a:bodyPr>
          <a:lstStyle/>
          <a:p>
            <a:r>
              <a:rPr lang="en-GB"/>
              <a:t>Workshop Agenda and Goals</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183764239"/>
              </p:ext>
            </p:extLst>
          </p:nvPr>
        </p:nvGraphicFramePr>
        <p:xfrm>
          <a:off x="1325947" y="1802219"/>
          <a:ext cx="9219156" cy="3429000"/>
        </p:xfrm>
        <a:graphic>
          <a:graphicData uri="http://schemas.openxmlformats.org/drawingml/2006/table">
            <a:tbl>
              <a:tblPr firstRow="1" bandRow="1">
                <a:tableStyleId>{5C22544A-7EE6-4342-B048-85BDC9FD1C3A}</a:tableStyleId>
              </a:tblPr>
              <a:tblGrid>
                <a:gridCol w="938111">
                  <a:extLst>
                    <a:ext uri="{9D8B030D-6E8A-4147-A177-3AD203B41FA5}">
                      <a16:colId xmlns:a16="http://schemas.microsoft.com/office/drawing/2014/main" val="1328137161"/>
                    </a:ext>
                  </a:extLst>
                </a:gridCol>
                <a:gridCol w="8281045">
                  <a:extLst>
                    <a:ext uri="{9D8B030D-6E8A-4147-A177-3AD203B41FA5}">
                      <a16:colId xmlns:a16="http://schemas.microsoft.com/office/drawing/2014/main" val="805773408"/>
                    </a:ext>
                  </a:extLst>
                </a:gridCol>
              </a:tblGrid>
              <a:tr h="1143000">
                <a:tc>
                  <a:txBody>
                    <a:bodyPr/>
                    <a:lstStyle/>
                    <a:p>
                      <a:pPr algn="ctr"/>
                      <a:r>
                        <a:rPr lang="en-US" sz="3400" b="0">
                          <a:solidFill>
                            <a:schemeClr val="tx1"/>
                          </a:solidFill>
                        </a:rPr>
                        <a:t>1</a:t>
                      </a:r>
                    </a:p>
                  </a:txBody>
                  <a:tcPr anchor="ctr">
                    <a:lnL w="12700" cap="flat" cmpd="sng" algn="ctr">
                      <a:no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0"/>
                      <a:r>
                        <a:rPr lang="en-US" sz="1800" b="1" kern="1200">
                          <a:solidFill>
                            <a:schemeClr val="tx1"/>
                          </a:solidFill>
                          <a:latin typeface="+mn-lt"/>
                          <a:ea typeface="+mn-ea"/>
                          <a:cs typeface="+mn-cs"/>
                        </a:rPr>
                        <a:t>THE UNTAPPED POTENTIAL OF FEMALE ENTREPRENEURS</a:t>
                      </a:r>
                    </a:p>
                  </a:txBody>
                  <a:tcPr anchor="ctr">
                    <a:lnL w="2857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598620"/>
                  </a:ext>
                </a:extLst>
              </a:tr>
              <a:tr h="1143000">
                <a:tc>
                  <a:txBody>
                    <a:bodyPr/>
                    <a:lstStyle/>
                    <a:p>
                      <a:pPr algn="ctr"/>
                      <a:r>
                        <a:rPr lang="en-US" sz="3200" b="0">
                          <a:solidFill>
                            <a:schemeClr val="bg1"/>
                          </a:solidFill>
                        </a:rPr>
                        <a:t>2</a:t>
                      </a:r>
                    </a:p>
                  </a:txBody>
                  <a:tcPr anchor="ctr">
                    <a:lnL w="12700" cap="flat" cmpd="sng" algn="ctr">
                      <a:no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6359"/>
                    </a:solidFill>
                  </a:tcPr>
                </a:tc>
                <a:tc>
                  <a:txBody>
                    <a:bodyPr/>
                    <a:lstStyle/>
                    <a:p>
                      <a:pPr marL="174625" indent="0"/>
                      <a:r>
                        <a:rPr lang="en-US" sz="1800" b="1" kern="1200">
                          <a:solidFill>
                            <a:schemeClr val="bg1"/>
                          </a:solidFill>
                          <a:latin typeface="+mn-lt"/>
                          <a:ea typeface="+mn-ea"/>
                          <a:cs typeface="+mn-cs"/>
                        </a:rPr>
                        <a:t>INTRODUCING THE WE FINANCE CODE</a:t>
                      </a:r>
                    </a:p>
                  </a:txBody>
                  <a:tcPr anchor="ctr">
                    <a:lnL w="2857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6359"/>
                    </a:solidFill>
                  </a:tcPr>
                </a:tc>
                <a:extLst>
                  <a:ext uri="{0D108BD9-81ED-4DB2-BD59-A6C34878D82A}">
                    <a16:rowId xmlns:a16="http://schemas.microsoft.com/office/drawing/2014/main" val="1460496383"/>
                  </a:ext>
                </a:extLst>
              </a:tr>
              <a:tr h="1143000">
                <a:tc>
                  <a:txBody>
                    <a:bodyPr/>
                    <a:lstStyle/>
                    <a:p>
                      <a:pPr algn="ctr"/>
                      <a:r>
                        <a:rPr lang="en-US" sz="3200" b="0">
                          <a:solidFill>
                            <a:schemeClr val="tx1">
                              <a:lumMod val="95000"/>
                              <a:lumOff val="5000"/>
                            </a:schemeClr>
                          </a:solidFill>
                        </a:rPr>
                        <a:t>3</a:t>
                      </a:r>
                    </a:p>
                  </a:txBody>
                  <a:tcPr anchor="ctr">
                    <a:lnL w="12700" cap="flat" cmpd="sng" algn="ctr">
                      <a:no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indent="0"/>
                      <a:r>
                        <a:rPr lang="en-GB" sz="1800" b="1" kern="1200">
                          <a:solidFill>
                            <a:schemeClr val="tx1"/>
                          </a:solidFill>
                          <a:latin typeface="+mn-lt"/>
                          <a:ea typeface="+mn-ea"/>
                          <a:cs typeface="+mn-cs"/>
                        </a:rPr>
                        <a:t>LAUNCHING THE WE FINANCE CODE IN A COUNTRY</a:t>
                      </a:r>
                    </a:p>
                  </a:txBody>
                  <a:tcPr anchor="ctr">
                    <a:lnL w="2857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9320481"/>
                  </a:ext>
                </a:extLst>
              </a:tr>
            </a:tbl>
          </a:graphicData>
        </a:graphic>
      </p:graphicFrame>
      <p:sp>
        <p:nvSpPr>
          <p:cNvPr id="4" name="TextBox 3">
            <a:extLst>
              <a:ext uri="{FF2B5EF4-FFF2-40B4-BE49-F238E27FC236}">
                <a16:creationId xmlns:a16="http://schemas.microsoft.com/office/drawing/2014/main" id="{95AAAB27-BF28-F874-370A-E730AAD9B094}"/>
              </a:ext>
            </a:extLst>
          </p:cNvPr>
          <p:cNvSpPr txBox="1"/>
          <p:nvPr/>
        </p:nvSpPr>
        <p:spPr>
          <a:xfrm>
            <a:off x="340242" y="272533"/>
            <a:ext cx="6174954" cy="461665"/>
          </a:xfrm>
          <a:prstGeom prst="rect">
            <a:avLst/>
          </a:prstGeom>
          <a:noFill/>
        </p:spPr>
        <p:txBody>
          <a:bodyPr wrap="square">
            <a:spAutoFit/>
          </a:bodyPr>
          <a:lstStyle/>
          <a:p>
            <a:r>
              <a:rPr lang="en-GB" sz="2400">
                <a:solidFill>
                  <a:schemeClr val="bg1"/>
                </a:solidFill>
              </a:rPr>
              <a:t>Agenda</a:t>
            </a:r>
            <a:endParaRPr lang="en-US" sz="2400">
              <a:solidFill>
                <a:schemeClr val="bg1"/>
              </a:solidFill>
            </a:endParaRPr>
          </a:p>
        </p:txBody>
      </p:sp>
    </p:spTree>
    <p:extLst>
      <p:ext uri="{BB962C8B-B14F-4D97-AF65-F5344CB8AC3E}">
        <p14:creationId xmlns:p14="http://schemas.microsoft.com/office/powerpoint/2010/main" val="3271800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7" descr="Women Entrepreneurs Finance Initiative (We-Fi) Second Call for Proposals">
            <a:extLst>
              <a:ext uri="{FF2B5EF4-FFF2-40B4-BE49-F238E27FC236}">
                <a16:creationId xmlns:a16="http://schemas.microsoft.com/office/drawing/2014/main" id="{03813D28-F4B8-5F04-A86C-231990F49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2779" y="1162075"/>
            <a:ext cx="1365698" cy="8990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7" descr="Women Entrepreneurs Finance Initiative (We-Fi) Second Call for Proposals">
            <a:extLst>
              <a:ext uri="{FF2B5EF4-FFF2-40B4-BE49-F238E27FC236}">
                <a16:creationId xmlns:a16="http://schemas.microsoft.com/office/drawing/2014/main" id="{458B6739-5C60-A9F3-5C81-8BA528B5D9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981" y="1117330"/>
            <a:ext cx="1602973" cy="10552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 Women Logo | General Assembly of the United Nations">
            <a:extLst>
              <a:ext uri="{FF2B5EF4-FFF2-40B4-BE49-F238E27FC236}">
                <a16:creationId xmlns:a16="http://schemas.microsoft.com/office/drawing/2014/main" id="{32E8F7D1-AB90-E701-3681-3AB95D33B7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2414" y="3463637"/>
            <a:ext cx="1485175" cy="7425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5F450DF-776E-2172-E849-BD1B98DC6A4E}"/>
              </a:ext>
            </a:extLst>
          </p:cNvPr>
          <p:cNvSpPr/>
          <p:nvPr/>
        </p:nvSpPr>
        <p:spPr>
          <a:xfrm>
            <a:off x="138843" y="1150955"/>
            <a:ext cx="6639030" cy="914400"/>
          </a:xfrm>
          <a:prstGeom prst="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4AB8A59-B1A8-AA3F-1387-11CB359EE715}"/>
              </a:ext>
            </a:extLst>
          </p:cNvPr>
          <p:cNvSpPr/>
          <p:nvPr/>
        </p:nvSpPr>
        <p:spPr>
          <a:xfrm>
            <a:off x="138842" y="2272981"/>
            <a:ext cx="11710331" cy="914400"/>
          </a:xfrm>
          <a:prstGeom prst="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FB2655A-DC21-61FB-5923-83CDB17A43B4}"/>
              </a:ext>
            </a:extLst>
          </p:cNvPr>
          <p:cNvSpPr txBox="1"/>
          <p:nvPr/>
        </p:nvSpPr>
        <p:spPr>
          <a:xfrm>
            <a:off x="235570" y="124958"/>
            <a:ext cx="1172086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Helvetica" pitchFamily="2" charset="0"/>
                <a:ea typeface="+mn-ea"/>
                <a:cs typeface="+mn-cs"/>
              </a:rPr>
              <a:t>The </a:t>
            </a:r>
            <a:r>
              <a:rPr kumimoji="0" lang="en-US" sz="2400" b="0" i="0" u="none" strike="noStrike" kern="1200" cap="none" spc="0" normalizeH="0" baseline="0" noProof="0">
                <a:ln>
                  <a:noFill/>
                </a:ln>
                <a:solidFill>
                  <a:schemeClr val="accent2"/>
                </a:solidFill>
                <a:effectLst/>
                <a:uLnTx/>
                <a:uFillTx/>
                <a:latin typeface="Helvetica" pitchFamily="2" charset="0"/>
                <a:ea typeface="+mn-ea"/>
                <a:cs typeface="+mn-cs"/>
              </a:rPr>
              <a:t>WE FINANCE CODE </a:t>
            </a:r>
            <a:r>
              <a:rPr kumimoji="0" lang="en-US" sz="2400" b="0" i="0" u="none" strike="noStrike" kern="1200" cap="none" spc="0" normalizeH="0" baseline="0" noProof="0">
                <a:ln>
                  <a:noFill/>
                </a:ln>
                <a:solidFill>
                  <a:prstClr val="white"/>
                </a:solidFill>
                <a:effectLst/>
                <a:uLnTx/>
                <a:uFillTx/>
                <a:latin typeface="Helvetica" pitchFamily="2" charset="0"/>
                <a:ea typeface="+mn-ea"/>
                <a:cs typeface="+mn-cs"/>
              </a:rPr>
              <a:t>was launched by We-Fi, its Implementation Partners and Founding Global Signatories announcing 24+ country pilots</a:t>
            </a:r>
          </a:p>
        </p:txBody>
      </p:sp>
      <p:sp>
        <p:nvSpPr>
          <p:cNvPr id="2" name="Slide Number Placeholder 1">
            <a:extLst>
              <a:ext uri="{FF2B5EF4-FFF2-40B4-BE49-F238E27FC236}">
                <a16:creationId xmlns:a16="http://schemas.microsoft.com/office/drawing/2014/main" id="{B9265996-F7A0-4C56-AB89-1CD413F14233}"/>
              </a:ext>
            </a:extLst>
          </p:cNvPr>
          <p:cNvSpPr>
            <a:spLocks noGrp="1"/>
          </p:cNvSpPr>
          <p:nvPr>
            <p:ph type="sldNum" sz="quarter" idx="12"/>
          </p:nvPr>
        </p:nvSpPr>
        <p:spPr>
          <a:xfrm>
            <a:off x="11812076" y="6565453"/>
            <a:ext cx="789542" cy="3693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536D7-E3F3-E346-B07E-D3202D28CF54}" type="slidenum">
              <a:rPr kumimoji="0" lang="en-US" sz="1800" b="0" i="0" u="none" strike="noStrike" kern="1200" cap="none" spc="0" normalizeH="0" baseline="0" noProof="0" smtClean="0">
                <a:ln>
                  <a:noFill/>
                </a:ln>
                <a:solidFill>
                  <a:prstClr val="black"/>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black"/>
              </a:solidFill>
              <a:effectLst/>
              <a:uLnTx/>
              <a:uFillTx/>
              <a:latin typeface="Helvetica"/>
              <a:ea typeface="+mn-ea"/>
              <a:cs typeface="+mn-cs"/>
            </a:endParaRPr>
          </a:p>
        </p:txBody>
      </p:sp>
      <p:sp>
        <p:nvSpPr>
          <p:cNvPr id="9" name="TextBox 8">
            <a:extLst>
              <a:ext uri="{FF2B5EF4-FFF2-40B4-BE49-F238E27FC236}">
                <a16:creationId xmlns:a16="http://schemas.microsoft.com/office/drawing/2014/main" id="{EAAE4FEC-007A-ABA5-AD4A-10F223CC2678}"/>
              </a:ext>
            </a:extLst>
          </p:cNvPr>
          <p:cNvSpPr txBox="1"/>
          <p:nvPr/>
        </p:nvSpPr>
        <p:spPr>
          <a:xfrm>
            <a:off x="1256823" y="4589141"/>
            <a:ext cx="10699607" cy="2031325"/>
          </a:xfrm>
          <a:prstGeom prst="rect">
            <a:avLst/>
          </a:prstGeom>
          <a:noFill/>
          <a:ln w="28575">
            <a:noFill/>
          </a:ln>
        </p:spPr>
        <p:txBody>
          <a:bodyPr wrap="square">
            <a:spAutoFit/>
          </a:bodyPr>
          <a:lstStyle/>
          <a:p>
            <a:pPr lvl="1">
              <a:tabLst>
                <a:tab pos="1716088" algn="l"/>
              </a:tabLst>
              <a:defRPr/>
            </a:pPr>
            <a:r>
              <a:rPr lang="en-US" b="1">
                <a:solidFill>
                  <a:prstClr val="black"/>
                </a:solidFill>
              </a:rPr>
              <a:t>ADB:</a:t>
            </a:r>
            <a:r>
              <a:rPr lang="en-US">
                <a:solidFill>
                  <a:prstClr val="black"/>
                </a:solidFill>
              </a:rPr>
              <a:t> 	</a:t>
            </a:r>
            <a:r>
              <a:rPr lang="en-US">
                <a:solidFill>
                  <a:schemeClr val="accent5">
                    <a:lumMod val="75000"/>
                  </a:schemeClr>
                </a:solidFill>
              </a:rPr>
              <a:t>Indonesia</a:t>
            </a:r>
            <a:r>
              <a:rPr lang="en-US">
                <a:solidFill>
                  <a:prstClr val="black"/>
                </a:solidFill>
              </a:rPr>
              <a:t> (with </a:t>
            </a:r>
            <a:r>
              <a:rPr lang="en-US" b="1">
                <a:solidFill>
                  <a:prstClr val="black"/>
                </a:solidFill>
              </a:rPr>
              <a:t>IsDB</a:t>
            </a:r>
            <a:r>
              <a:rPr lang="en-US">
                <a:solidFill>
                  <a:prstClr val="black"/>
                </a:solidFill>
              </a:rPr>
              <a:t>), Fiji, Sri Lanka</a:t>
            </a:r>
          </a:p>
          <a:p>
            <a:pPr marL="1716088" marR="0" lvl="1" indent="-1258888" algn="l" defTabSz="914400" rtl="0" eaLnBrk="1" fontAlgn="auto" latinLnBrk="0" hangingPunct="1">
              <a:spcAft>
                <a:spcPts val="0"/>
              </a:spcAft>
              <a:buClrTx/>
              <a:buSzTx/>
              <a:buFontTx/>
              <a:buNone/>
              <a:tabLst>
                <a:tab pos="1716088" algn="l"/>
              </a:tabLst>
              <a:defRPr/>
            </a:pPr>
            <a:r>
              <a:rPr kumimoji="0" lang="en-US" b="1" i="0" u="none" strike="noStrike" kern="1200" cap="none" spc="0" normalizeH="0" baseline="0" noProof="0">
                <a:ln>
                  <a:noFill/>
                </a:ln>
                <a:solidFill>
                  <a:prstClr val="black"/>
                </a:solidFill>
                <a:effectLst/>
                <a:uLnTx/>
                <a:uFillTx/>
                <a:latin typeface="Helvetica"/>
                <a:ea typeface="+mn-ea"/>
                <a:cs typeface="+mn-cs"/>
              </a:rPr>
              <a:t>EBRD:</a:t>
            </a:r>
            <a:r>
              <a:rPr kumimoji="0" lang="en-US" b="0" i="0" u="none" strike="noStrike" kern="1200" cap="none" spc="0" normalizeH="0" baseline="0" noProof="0">
                <a:ln>
                  <a:noFill/>
                </a:ln>
                <a:solidFill>
                  <a:prstClr val="black"/>
                </a:solidFill>
                <a:effectLst/>
                <a:uLnTx/>
                <a:uFillTx/>
                <a:latin typeface="Helvetica"/>
                <a:ea typeface="+mn-ea"/>
                <a:cs typeface="+mn-cs"/>
              </a:rPr>
              <a:t>	Egypt, Morocco</a:t>
            </a:r>
            <a:r>
              <a:rPr lang="en-US">
                <a:solidFill>
                  <a:prstClr val="black"/>
                </a:solidFill>
                <a:latin typeface="Helvetica"/>
              </a:rPr>
              <a:t>;</a:t>
            </a:r>
            <a:r>
              <a:rPr kumimoji="0" lang="en-US" b="0" i="0" u="none" strike="noStrike" kern="1200" cap="none" spc="0" normalizeH="0" baseline="0" noProof="0">
                <a:ln>
                  <a:noFill/>
                </a:ln>
                <a:solidFill>
                  <a:prstClr val="black"/>
                </a:solidFill>
                <a:effectLst/>
                <a:uLnTx/>
                <a:uFillTx/>
                <a:latin typeface="Helvetica"/>
                <a:ea typeface="+mn-ea"/>
                <a:cs typeface="+mn-cs"/>
              </a:rPr>
              <a:t> Albania, Bosnia and Herzegovina, Kosovo, Montenegro, N. Macedonia, Serbia; Kazakhstan, Kyrgyz Republic, Mongolia, Tajikistan, Uzbekistan</a:t>
            </a:r>
          </a:p>
          <a:p>
            <a:pPr marL="1716088" lvl="1" indent="-1258888">
              <a:tabLst>
                <a:tab pos="1716088" algn="l"/>
              </a:tabLst>
              <a:defRPr/>
            </a:pPr>
            <a:r>
              <a:rPr kumimoji="0" lang="en-US" b="1" i="0" u="none" strike="noStrike" kern="1200" cap="none" spc="0" normalizeH="0" baseline="0" noProof="0">
                <a:ln>
                  <a:noFill/>
                </a:ln>
                <a:solidFill>
                  <a:prstClr val="black"/>
                </a:solidFill>
                <a:effectLst/>
                <a:uLnTx/>
                <a:uFillTx/>
                <a:latin typeface="Helvetica"/>
                <a:ea typeface="+mn-ea"/>
                <a:cs typeface="+mn-cs"/>
              </a:rPr>
              <a:t>IDB Invest:</a:t>
            </a:r>
            <a:r>
              <a:rPr kumimoji="0" lang="en-US" b="0" i="0" u="none" strike="noStrike" kern="1200" cap="none" spc="0" normalizeH="0" baseline="0" noProof="0">
                <a:ln>
                  <a:noFill/>
                </a:ln>
                <a:solidFill>
                  <a:prstClr val="black"/>
                </a:solidFill>
                <a:effectLst/>
                <a:uLnTx/>
                <a:uFillTx/>
                <a:latin typeface="Helvetica"/>
                <a:ea typeface="+mn-ea"/>
                <a:cs typeface="+mn-cs"/>
              </a:rPr>
              <a:t> </a:t>
            </a:r>
            <a:r>
              <a:rPr lang="en-US" b="0" i="0" u="none" strike="noStrike">
                <a:solidFill>
                  <a:srgbClr val="FFFFFF"/>
                </a:solidFill>
                <a:effectLst/>
                <a:latin typeface="Lato" panose="020F0502020204030203" pitchFamily="34" charset="0"/>
                <a:hlinkClick r:id="rId5"/>
              </a:rPr>
              <a:t>Dominican Republic</a:t>
            </a:r>
            <a:endParaRPr kumimoji="0" lang="en-US" b="0" i="0" u="none" strike="noStrike" kern="1200" cap="none" spc="0" normalizeH="0" baseline="0" noProof="0">
              <a:ln>
                <a:noFill/>
              </a:ln>
              <a:solidFill>
                <a:prstClr val="black"/>
              </a:solidFill>
              <a:effectLst/>
              <a:uLnTx/>
              <a:uFillTx/>
              <a:latin typeface="Helvetica"/>
              <a:ea typeface="+mn-ea"/>
              <a:cs typeface="+mn-cs"/>
            </a:endParaRPr>
          </a:p>
          <a:p>
            <a:pPr marL="1716088" marR="0" lvl="1" indent="-1258888" algn="l" defTabSz="914400" rtl="0" eaLnBrk="1" fontAlgn="auto" latinLnBrk="0" hangingPunct="1">
              <a:spcAft>
                <a:spcPts val="0"/>
              </a:spcAft>
              <a:buClrTx/>
              <a:buSzTx/>
              <a:buFontTx/>
              <a:buNone/>
              <a:tabLst>
                <a:tab pos="1716088" algn="l"/>
              </a:tabLst>
              <a:defRPr/>
            </a:pPr>
            <a:r>
              <a:rPr kumimoji="0" lang="en-US" b="1" i="0" u="none" strike="noStrike" kern="1200" cap="none" spc="0" normalizeH="0" baseline="0" noProof="0">
                <a:ln>
                  <a:noFill/>
                </a:ln>
                <a:solidFill>
                  <a:prstClr val="black"/>
                </a:solidFill>
                <a:effectLst/>
                <a:uLnTx/>
                <a:uFillTx/>
                <a:latin typeface="Helvetica"/>
                <a:ea typeface="+mn-ea"/>
                <a:cs typeface="+mn-cs"/>
              </a:rPr>
              <a:t>WB: 	</a:t>
            </a:r>
            <a:r>
              <a:rPr kumimoji="0" lang="en-US" b="0" i="0" u="none" strike="noStrike" kern="1200" cap="none" spc="0" normalizeH="0" baseline="0" noProof="0">
                <a:ln>
                  <a:noFill/>
                </a:ln>
                <a:solidFill>
                  <a:prstClr val="black"/>
                </a:solidFill>
                <a:effectLst/>
                <a:uLnTx/>
                <a:uFillTx/>
                <a:latin typeface="Helvetica"/>
                <a:ea typeface="+mn-ea"/>
                <a:cs typeface="+mn-cs"/>
              </a:rPr>
              <a:t>Madagascar, Mozambique, Rwanda, Kenya, Somalia, Cote d’Ivoire, Nigeria, Senegal </a:t>
            </a:r>
            <a:endParaRPr lang="en-US" sz="1050" b="1">
              <a:solidFill>
                <a:prstClr val="black"/>
              </a:solidFill>
              <a:latin typeface="Helvetica"/>
            </a:endParaRPr>
          </a:p>
          <a:p>
            <a:pPr marL="1716088" lvl="1" indent="-1258888">
              <a:tabLst>
                <a:tab pos="1716088" algn="l"/>
              </a:tabLst>
              <a:defRPr/>
            </a:pPr>
            <a:r>
              <a:rPr kumimoji="0" lang="en-US" b="1" i="0" u="none" strike="noStrike" kern="1200" cap="none" spc="0" normalizeH="0" baseline="0" noProof="0">
                <a:ln>
                  <a:noFill/>
                </a:ln>
                <a:solidFill>
                  <a:prstClr val="black"/>
                </a:solidFill>
                <a:effectLst/>
                <a:uLnTx/>
                <a:uFillTx/>
                <a:latin typeface="Helvetica"/>
                <a:ea typeface="+mn-ea"/>
                <a:cs typeface="+mn-cs"/>
              </a:rPr>
              <a:t>Other:</a:t>
            </a:r>
            <a:r>
              <a:rPr kumimoji="0" lang="en-US" b="0" i="0" u="none" strike="noStrike" kern="1200" cap="none" spc="0" normalizeH="0" baseline="0" noProof="0">
                <a:ln>
                  <a:noFill/>
                </a:ln>
                <a:solidFill>
                  <a:prstClr val="black"/>
                </a:solidFill>
                <a:effectLst/>
                <a:uLnTx/>
                <a:uFillTx/>
                <a:latin typeface="Helvetica"/>
                <a:ea typeface="+mn-ea"/>
                <a:cs typeface="+mn-cs"/>
              </a:rPr>
              <a:t> 	</a:t>
            </a:r>
            <a:r>
              <a:rPr lang="en-US" b="0" i="0" u="none" strike="noStrike">
                <a:solidFill>
                  <a:srgbClr val="FFFFFF"/>
                </a:solidFill>
                <a:effectLst/>
                <a:latin typeface="Lato" panose="020F0502020204030203" pitchFamily="34" charset="0"/>
                <a:hlinkClick r:id="rId6"/>
              </a:rPr>
              <a:t>Netherlands</a:t>
            </a:r>
            <a:r>
              <a:rPr lang="en-US" b="0" i="0" u="none" strike="noStrike">
                <a:solidFill>
                  <a:srgbClr val="FFFFFF"/>
                </a:solidFill>
                <a:effectLst/>
                <a:latin typeface="Lato" panose="020F0502020204030203" pitchFamily="34" charset="0"/>
              </a:rPr>
              <a:t> </a:t>
            </a:r>
            <a:r>
              <a:rPr kumimoji="0" lang="en-US" b="0" i="0" u="none" strike="noStrike" kern="1200" cap="none" spc="0" normalizeH="0" baseline="0" noProof="0">
                <a:ln>
                  <a:noFill/>
                </a:ln>
                <a:solidFill>
                  <a:prstClr val="black"/>
                </a:solidFill>
                <a:effectLst/>
                <a:uLnTx/>
                <a:uFillTx/>
                <a:latin typeface="Helvetica"/>
                <a:ea typeface="+mn-ea"/>
                <a:cs typeface="+mn-cs"/>
              </a:rPr>
              <a:t>Jordan</a:t>
            </a:r>
          </a:p>
          <a:p>
            <a:pPr marL="1716088" marR="0" lvl="1" indent="-1258888" algn="l" defTabSz="914400" rtl="0" eaLnBrk="1" fontAlgn="auto" latinLnBrk="0" hangingPunct="1">
              <a:spcAft>
                <a:spcPts val="0"/>
              </a:spcAft>
              <a:buClrTx/>
              <a:buSzTx/>
              <a:buFontTx/>
              <a:buNone/>
              <a:tabLst>
                <a:tab pos="1716088" algn="l"/>
              </a:tabLst>
              <a:defRPr/>
            </a:pPr>
            <a:endParaRPr kumimoji="0" lang="en-US" b="0" i="0" u="none" strike="noStrike" kern="1200" cap="none" spc="0" normalizeH="0" baseline="0" noProof="0">
              <a:ln>
                <a:noFill/>
              </a:ln>
              <a:solidFill>
                <a:prstClr val="black"/>
              </a:solidFill>
              <a:effectLst/>
              <a:uLnTx/>
              <a:uFillTx/>
              <a:latin typeface="Helvetica"/>
              <a:ea typeface="+mn-ea"/>
              <a:cs typeface="+mn-cs"/>
            </a:endParaRPr>
          </a:p>
        </p:txBody>
      </p:sp>
      <p:pic>
        <p:nvPicPr>
          <p:cNvPr id="12" name="Picture 10" descr="Financial Alliance for Women | LinkedIn">
            <a:extLst>
              <a:ext uri="{FF2B5EF4-FFF2-40B4-BE49-F238E27FC236}">
                <a16:creationId xmlns:a16="http://schemas.microsoft.com/office/drawing/2014/main" id="{336548AD-DD6D-4D8E-62AC-6A68F4F6FD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8821" y="1226690"/>
            <a:ext cx="779424" cy="7794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hape&#10;&#10;Description automatically generated with medium confidence">
            <a:extLst>
              <a:ext uri="{FF2B5EF4-FFF2-40B4-BE49-F238E27FC236}">
                <a16:creationId xmlns:a16="http://schemas.microsoft.com/office/drawing/2014/main" id="{38A4C102-0375-0B8A-3054-574BA059C796}"/>
              </a:ext>
            </a:extLst>
          </p:cNvPr>
          <p:cNvPicPr>
            <a:picLocks noChangeAspect="1"/>
          </p:cNvPicPr>
          <p:nvPr/>
        </p:nvPicPr>
        <p:blipFill rotWithShape="1">
          <a:blip r:embed="rId8">
            <a:extLst>
              <a:ext uri="{28A0092B-C50C-407E-A947-70E740481C1C}">
                <a14:useLocalDpi xmlns:a14="http://schemas.microsoft.com/office/drawing/2010/main" val="0"/>
              </a:ext>
            </a:extLst>
          </a:blip>
          <a:srcRect r="57074"/>
          <a:stretch/>
        </p:blipFill>
        <p:spPr bwMode="auto">
          <a:xfrm>
            <a:off x="8909787" y="3521705"/>
            <a:ext cx="1463163" cy="605891"/>
          </a:xfrm>
          <a:prstGeom prst="rect">
            <a:avLst/>
          </a:prstGeom>
          <a:ln>
            <a:noFill/>
          </a:ln>
          <a:extLst>
            <a:ext uri="{53640926-AAD7-44D8-BBD7-CCE9431645EC}">
              <a14:shadowObscured xmlns:a14="http://schemas.microsoft.com/office/drawing/2010/main"/>
            </a:ext>
          </a:extLst>
        </p:spPr>
      </p:pic>
      <p:pic>
        <p:nvPicPr>
          <p:cNvPr id="14" name="Picture 2">
            <a:extLst>
              <a:ext uri="{FF2B5EF4-FFF2-40B4-BE49-F238E27FC236}">
                <a16:creationId xmlns:a16="http://schemas.microsoft.com/office/drawing/2014/main" id="{8CAD60DE-7A89-80F4-ADEC-77A32D73EC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1112" y="1364151"/>
            <a:ext cx="1750384" cy="4444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1C2CDE99-88CE-5CDD-66D4-569DDFD33630}"/>
              </a:ext>
            </a:extLst>
          </p:cNvPr>
          <p:cNvPicPr>
            <a:picLocks noChangeAspect="1"/>
          </p:cNvPicPr>
          <p:nvPr/>
        </p:nvPicPr>
        <p:blipFill rotWithShape="1">
          <a:blip r:embed="rId10" r:link="rId11">
            <a:extLst>
              <a:ext uri="{28A0092B-C50C-407E-A947-70E740481C1C}">
                <a14:useLocalDpi xmlns:a14="http://schemas.microsoft.com/office/drawing/2010/main" val="0"/>
              </a:ext>
            </a:extLst>
          </a:blip>
          <a:srcRect l="37612" r="49328" b="-21657"/>
          <a:stretch>
            <a:fillRect/>
          </a:stretch>
        </p:blipFill>
        <p:spPr bwMode="auto">
          <a:xfrm>
            <a:off x="4864102" y="2183193"/>
            <a:ext cx="1416068" cy="1438072"/>
          </a:xfrm>
          <a:prstGeom prst="rect">
            <a:avLst/>
          </a:prstGeom>
          <a:noFill/>
          <a:ln>
            <a:noFill/>
          </a:ln>
        </p:spPr>
      </p:pic>
      <p:pic>
        <p:nvPicPr>
          <p:cNvPr id="16" name="Picture 4" descr="Standard Chartered | Solace">
            <a:extLst>
              <a:ext uri="{FF2B5EF4-FFF2-40B4-BE49-F238E27FC236}">
                <a16:creationId xmlns:a16="http://schemas.microsoft.com/office/drawing/2014/main" id="{C278E79F-A07C-D31F-B399-EEC5593979E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18197" y="3445182"/>
            <a:ext cx="1463163" cy="7693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Financial Sector Deepening Moçambique (FSDMoç) – Mozambique Financial  Sector Blogs, News and Insights.">
            <a:extLst>
              <a:ext uri="{FF2B5EF4-FFF2-40B4-BE49-F238E27FC236}">
                <a16:creationId xmlns:a16="http://schemas.microsoft.com/office/drawing/2014/main" id="{A85D37B0-B079-71B4-074D-B1E3BE19847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75023" y="3574973"/>
            <a:ext cx="1471434" cy="5563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Women's World Banking - Wikipedia">
            <a:extLst>
              <a:ext uri="{FF2B5EF4-FFF2-40B4-BE49-F238E27FC236}">
                <a16:creationId xmlns:a16="http://schemas.microsoft.com/office/drawing/2014/main" id="{2368A841-2068-3DC6-4019-30FFC3174BF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19610" y="3442136"/>
            <a:ext cx="1617024" cy="6587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8D817A38-1B88-18D7-38A0-00514A316A41}"/>
              </a:ext>
            </a:extLst>
          </p:cNvPr>
          <p:cNvPicPr>
            <a:picLocks noChangeAspect="1"/>
          </p:cNvPicPr>
          <p:nvPr/>
        </p:nvPicPr>
        <p:blipFill rotWithShape="1">
          <a:blip r:embed="rId10" r:link="rId11">
            <a:extLst>
              <a:ext uri="{28A0092B-C50C-407E-A947-70E740481C1C}">
                <a14:useLocalDpi xmlns:a14="http://schemas.microsoft.com/office/drawing/2010/main" val="0"/>
              </a:ext>
            </a:extLst>
          </a:blip>
          <a:srcRect l="74101" b="-9412"/>
          <a:stretch>
            <a:fillRect/>
          </a:stretch>
        </p:blipFill>
        <p:spPr bwMode="auto">
          <a:xfrm>
            <a:off x="8232717" y="2223055"/>
            <a:ext cx="2669080" cy="1229254"/>
          </a:xfrm>
          <a:prstGeom prst="rect">
            <a:avLst/>
          </a:prstGeom>
          <a:noFill/>
          <a:ln>
            <a:noFill/>
          </a:ln>
        </p:spPr>
      </p:pic>
      <p:sp>
        <p:nvSpPr>
          <p:cNvPr id="20" name="TextBox 19">
            <a:extLst>
              <a:ext uri="{FF2B5EF4-FFF2-40B4-BE49-F238E27FC236}">
                <a16:creationId xmlns:a16="http://schemas.microsoft.com/office/drawing/2014/main" id="{ECF40BE6-242E-32EE-A2E0-38801C5976DA}"/>
              </a:ext>
            </a:extLst>
          </p:cNvPr>
          <p:cNvSpPr txBox="1"/>
          <p:nvPr/>
        </p:nvSpPr>
        <p:spPr>
          <a:xfrm>
            <a:off x="-157644" y="1287747"/>
            <a:ext cx="2130625" cy="646331"/>
          </a:xfrm>
          <a:prstGeom prst="rect">
            <a:avLst/>
          </a:prstGeom>
          <a:noFill/>
        </p:spPr>
        <p:txBody>
          <a:bodyPr wrap="square" rtlCol="0">
            <a:spAutoFit/>
          </a:bodyPr>
          <a:lstStyle/>
          <a:p>
            <a:pPr algn="ctr"/>
            <a:r>
              <a:rPr lang="en-US">
                <a:solidFill>
                  <a:schemeClr val="tx2">
                    <a:lumMod val="75000"/>
                  </a:schemeClr>
                </a:solidFill>
              </a:rPr>
              <a:t>Global Coordinators </a:t>
            </a:r>
          </a:p>
        </p:txBody>
      </p:sp>
      <p:sp>
        <p:nvSpPr>
          <p:cNvPr id="21" name="TextBox 20">
            <a:extLst>
              <a:ext uri="{FF2B5EF4-FFF2-40B4-BE49-F238E27FC236}">
                <a16:creationId xmlns:a16="http://schemas.microsoft.com/office/drawing/2014/main" id="{BE8C6FC4-0422-B582-73B2-7D046263D9B1}"/>
              </a:ext>
            </a:extLst>
          </p:cNvPr>
          <p:cNvSpPr txBox="1"/>
          <p:nvPr/>
        </p:nvSpPr>
        <p:spPr>
          <a:xfrm>
            <a:off x="172491" y="2259948"/>
            <a:ext cx="1462690" cy="923330"/>
          </a:xfrm>
          <a:prstGeom prst="rect">
            <a:avLst/>
          </a:prstGeom>
          <a:noFill/>
        </p:spPr>
        <p:txBody>
          <a:bodyPr wrap="square" rtlCol="0">
            <a:spAutoFit/>
          </a:bodyPr>
          <a:lstStyle>
            <a:defPPr>
              <a:defRPr lang="en-US"/>
            </a:defPPr>
            <a:lvl1pPr>
              <a:defRPr b="1">
                <a:solidFill>
                  <a:srgbClr val="C00000"/>
                </a:solidFill>
              </a:defRPr>
            </a:lvl1pPr>
          </a:lstStyle>
          <a:p>
            <a:pPr algn="ctr"/>
            <a:r>
              <a:rPr lang="en-US" b="0">
                <a:solidFill>
                  <a:schemeClr val="tx2">
                    <a:lumMod val="75000"/>
                  </a:schemeClr>
                </a:solidFill>
              </a:rPr>
              <a:t>IPs/Joint Statement </a:t>
            </a:r>
          </a:p>
          <a:p>
            <a:pPr algn="ctr"/>
            <a:r>
              <a:rPr lang="en-US" b="0">
                <a:solidFill>
                  <a:schemeClr val="tx2">
                    <a:lumMod val="75000"/>
                  </a:schemeClr>
                </a:solidFill>
              </a:rPr>
              <a:t>of Support </a:t>
            </a:r>
          </a:p>
        </p:txBody>
      </p:sp>
      <p:pic>
        <p:nvPicPr>
          <p:cNvPr id="22" name="Picture 21">
            <a:extLst>
              <a:ext uri="{FF2B5EF4-FFF2-40B4-BE49-F238E27FC236}">
                <a16:creationId xmlns:a16="http://schemas.microsoft.com/office/drawing/2014/main" id="{A9572A99-0268-FE46-B579-5857EBFDA7C5}"/>
              </a:ext>
            </a:extLst>
          </p:cNvPr>
          <p:cNvPicPr>
            <a:picLocks noChangeAspect="1"/>
          </p:cNvPicPr>
          <p:nvPr/>
        </p:nvPicPr>
        <p:blipFill rotWithShape="1">
          <a:blip r:embed="rId10" r:link="rId11">
            <a:extLst>
              <a:ext uri="{28A0092B-C50C-407E-A947-70E740481C1C}">
                <a14:useLocalDpi xmlns:a14="http://schemas.microsoft.com/office/drawing/2010/main" val="0"/>
              </a:ext>
            </a:extLst>
          </a:blip>
          <a:srcRect l="50185" r="27631" b="-9412"/>
          <a:stretch>
            <a:fillRect/>
          </a:stretch>
        </p:blipFill>
        <p:spPr bwMode="auto">
          <a:xfrm>
            <a:off x="6169918" y="2433847"/>
            <a:ext cx="1889646" cy="1016009"/>
          </a:xfrm>
          <a:prstGeom prst="rect">
            <a:avLst/>
          </a:prstGeom>
          <a:noFill/>
          <a:ln>
            <a:noFill/>
          </a:ln>
        </p:spPr>
      </p:pic>
      <p:pic>
        <p:nvPicPr>
          <p:cNvPr id="6" name="Picture 5">
            <a:extLst>
              <a:ext uri="{FF2B5EF4-FFF2-40B4-BE49-F238E27FC236}">
                <a16:creationId xmlns:a16="http://schemas.microsoft.com/office/drawing/2014/main" id="{B269780D-4C29-DEA3-60FF-223E84B665AA}"/>
              </a:ext>
            </a:extLst>
          </p:cNvPr>
          <p:cNvPicPr>
            <a:picLocks noChangeAspect="1"/>
          </p:cNvPicPr>
          <p:nvPr/>
        </p:nvPicPr>
        <p:blipFill rotWithShape="1">
          <a:blip r:embed="rId10" r:link="rId11">
            <a:extLst>
              <a:ext uri="{28A0092B-C50C-407E-A947-70E740481C1C}">
                <a14:useLocalDpi xmlns:a14="http://schemas.microsoft.com/office/drawing/2010/main" val="0"/>
              </a:ext>
            </a:extLst>
          </a:blip>
          <a:srcRect l="15767" r="62772" b="-21657"/>
          <a:stretch>
            <a:fillRect/>
          </a:stretch>
        </p:blipFill>
        <p:spPr bwMode="auto">
          <a:xfrm>
            <a:off x="2134342" y="2082349"/>
            <a:ext cx="2575634" cy="1591723"/>
          </a:xfrm>
          <a:prstGeom prst="rect">
            <a:avLst/>
          </a:prstGeom>
          <a:noFill/>
          <a:ln>
            <a:noFill/>
          </a:ln>
        </p:spPr>
      </p:pic>
      <p:sp>
        <p:nvSpPr>
          <p:cNvPr id="7" name="Rectangle 6">
            <a:extLst>
              <a:ext uri="{FF2B5EF4-FFF2-40B4-BE49-F238E27FC236}">
                <a16:creationId xmlns:a16="http://schemas.microsoft.com/office/drawing/2014/main" id="{1631F741-4BD7-66C1-1678-347374D69BDF}"/>
              </a:ext>
            </a:extLst>
          </p:cNvPr>
          <p:cNvSpPr/>
          <p:nvPr/>
        </p:nvSpPr>
        <p:spPr>
          <a:xfrm>
            <a:off x="138842" y="3382912"/>
            <a:ext cx="11710331" cy="914400"/>
          </a:xfrm>
          <a:prstGeom prst="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E33A555-02E7-C0A2-0A19-BEA9563FA96F}"/>
              </a:ext>
            </a:extLst>
          </p:cNvPr>
          <p:cNvSpPr txBox="1"/>
          <p:nvPr/>
        </p:nvSpPr>
        <p:spPr>
          <a:xfrm>
            <a:off x="81935" y="3368187"/>
            <a:ext cx="1741897" cy="923330"/>
          </a:xfrm>
          <a:prstGeom prst="rect">
            <a:avLst/>
          </a:prstGeom>
          <a:noFill/>
        </p:spPr>
        <p:txBody>
          <a:bodyPr wrap="square" rtlCol="0">
            <a:spAutoFit/>
          </a:bodyPr>
          <a:lstStyle/>
          <a:p>
            <a:pPr algn="ctr"/>
            <a:r>
              <a:rPr lang="en-US">
                <a:solidFill>
                  <a:schemeClr val="tx2">
                    <a:lumMod val="75000"/>
                  </a:schemeClr>
                </a:solidFill>
              </a:rPr>
              <a:t>Global Signatories     to Date</a:t>
            </a:r>
          </a:p>
        </p:txBody>
      </p:sp>
      <p:sp>
        <p:nvSpPr>
          <p:cNvPr id="24" name="Rectangle 23">
            <a:extLst>
              <a:ext uri="{FF2B5EF4-FFF2-40B4-BE49-F238E27FC236}">
                <a16:creationId xmlns:a16="http://schemas.microsoft.com/office/drawing/2014/main" id="{6D8EF1B0-55B8-DC2E-1270-6CDEDC9881AC}"/>
              </a:ext>
            </a:extLst>
          </p:cNvPr>
          <p:cNvSpPr/>
          <p:nvPr/>
        </p:nvSpPr>
        <p:spPr>
          <a:xfrm>
            <a:off x="138842" y="4509133"/>
            <a:ext cx="11710331" cy="1933707"/>
          </a:xfrm>
          <a:prstGeom prst="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0771F34-6DBB-6F8F-C57A-6388958B15FC}"/>
              </a:ext>
            </a:extLst>
          </p:cNvPr>
          <p:cNvSpPr txBox="1"/>
          <p:nvPr/>
        </p:nvSpPr>
        <p:spPr>
          <a:xfrm>
            <a:off x="235570" y="4831732"/>
            <a:ext cx="1444814" cy="646331"/>
          </a:xfrm>
          <a:prstGeom prst="rect">
            <a:avLst/>
          </a:prstGeom>
          <a:noFill/>
        </p:spPr>
        <p:txBody>
          <a:bodyPr wrap="square" rtlCol="0">
            <a:spAutoFit/>
          </a:bodyPr>
          <a:lstStyle/>
          <a:p>
            <a:pPr algn="ctr"/>
            <a:r>
              <a:rPr lang="en-US">
                <a:solidFill>
                  <a:schemeClr val="tx2">
                    <a:lumMod val="75000"/>
                  </a:schemeClr>
                </a:solidFill>
              </a:rPr>
              <a:t>Country Pilots </a:t>
            </a:r>
          </a:p>
        </p:txBody>
      </p:sp>
      <p:sp>
        <p:nvSpPr>
          <p:cNvPr id="26" name="Rectangle 25">
            <a:extLst>
              <a:ext uri="{FF2B5EF4-FFF2-40B4-BE49-F238E27FC236}">
                <a16:creationId xmlns:a16="http://schemas.microsoft.com/office/drawing/2014/main" id="{E06F386A-CD60-16CA-829B-8D579A2F7FD4}"/>
              </a:ext>
            </a:extLst>
          </p:cNvPr>
          <p:cNvSpPr/>
          <p:nvPr/>
        </p:nvSpPr>
        <p:spPr>
          <a:xfrm>
            <a:off x="1702117" y="1287865"/>
            <a:ext cx="45719" cy="712938"/>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793A085-BF80-A3D8-A7AB-5EE024EAF446}"/>
              </a:ext>
            </a:extLst>
          </p:cNvPr>
          <p:cNvSpPr/>
          <p:nvPr/>
        </p:nvSpPr>
        <p:spPr>
          <a:xfrm>
            <a:off x="1715498" y="3476026"/>
            <a:ext cx="45719" cy="712938"/>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0B7AE62-8688-1D46-C126-60B78D043E10}"/>
              </a:ext>
            </a:extLst>
          </p:cNvPr>
          <p:cNvSpPr/>
          <p:nvPr/>
        </p:nvSpPr>
        <p:spPr>
          <a:xfrm>
            <a:off x="1696481" y="2347757"/>
            <a:ext cx="45719" cy="712938"/>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30A8AF3-5F52-DF61-75DF-D0A11CF1547C}"/>
              </a:ext>
            </a:extLst>
          </p:cNvPr>
          <p:cNvSpPr/>
          <p:nvPr/>
        </p:nvSpPr>
        <p:spPr>
          <a:xfrm flipH="1">
            <a:off x="1697998" y="4743459"/>
            <a:ext cx="45719" cy="13716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ill &amp; Melinda Gates Foundation - fsm-alliance">
            <a:extLst>
              <a:ext uri="{FF2B5EF4-FFF2-40B4-BE49-F238E27FC236}">
                <a16:creationId xmlns:a16="http://schemas.microsoft.com/office/drawing/2014/main" id="{6C145122-A959-E28A-C0FE-4501D590146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284112" y="1226690"/>
            <a:ext cx="1555624" cy="77781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26470098-ECA1-A2DD-855E-221D797BE91B}"/>
              </a:ext>
            </a:extLst>
          </p:cNvPr>
          <p:cNvSpPr/>
          <p:nvPr/>
        </p:nvSpPr>
        <p:spPr>
          <a:xfrm>
            <a:off x="7029143" y="1150955"/>
            <a:ext cx="4840801" cy="914400"/>
          </a:xfrm>
          <a:prstGeom prst="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BE63ABB-60DC-1C36-8FFC-03245746724E}"/>
              </a:ext>
            </a:extLst>
          </p:cNvPr>
          <p:cNvSpPr txBox="1"/>
          <p:nvPr/>
        </p:nvSpPr>
        <p:spPr>
          <a:xfrm>
            <a:off x="6965490" y="1439299"/>
            <a:ext cx="1553530" cy="369332"/>
          </a:xfrm>
          <a:prstGeom prst="rect">
            <a:avLst/>
          </a:prstGeom>
          <a:noFill/>
        </p:spPr>
        <p:txBody>
          <a:bodyPr wrap="square" rtlCol="0">
            <a:spAutoFit/>
          </a:bodyPr>
          <a:lstStyle/>
          <a:p>
            <a:pPr algn="ctr"/>
            <a:r>
              <a:rPr lang="en-US">
                <a:solidFill>
                  <a:schemeClr val="tx2">
                    <a:lumMod val="75000"/>
                  </a:schemeClr>
                </a:solidFill>
              </a:rPr>
              <a:t>Donors</a:t>
            </a:r>
          </a:p>
        </p:txBody>
      </p:sp>
      <p:sp>
        <p:nvSpPr>
          <p:cNvPr id="33" name="Rectangle 32">
            <a:extLst>
              <a:ext uri="{FF2B5EF4-FFF2-40B4-BE49-F238E27FC236}">
                <a16:creationId xmlns:a16="http://schemas.microsoft.com/office/drawing/2014/main" id="{06CAA201-C3F3-1CB6-1413-09C1C5B93A06}"/>
              </a:ext>
            </a:extLst>
          </p:cNvPr>
          <p:cNvSpPr/>
          <p:nvPr/>
        </p:nvSpPr>
        <p:spPr>
          <a:xfrm>
            <a:off x="8433352" y="1250806"/>
            <a:ext cx="45719" cy="712938"/>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88B0DB-9C9F-74BE-58F4-34D45EA64D76}"/>
              </a:ext>
            </a:extLst>
          </p:cNvPr>
          <p:cNvSpPr txBox="1"/>
          <p:nvPr/>
        </p:nvSpPr>
        <p:spPr>
          <a:xfrm>
            <a:off x="184284" y="6412317"/>
            <a:ext cx="805029" cy="261610"/>
          </a:xfrm>
          <a:prstGeom prst="rect">
            <a:avLst/>
          </a:prstGeom>
          <a:noFill/>
        </p:spPr>
        <p:txBody>
          <a:bodyPr wrap="none" rtlCol="0">
            <a:spAutoFit/>
          </a:bodyPr>
          <a:lstStyle/>
          <a:p>
            <a:r>
              <a:rPr lang="en-US" sz="1100">
                <a:solidFill>
                  <a:schemeClr val="accent5">
                    <a:lumMod val="75000"/>
                  </a:schemeClr>
                </a:solidFill>
              </a:rPr>
              <a:t>Launched</a:t>
            </a:r>
          </a:p>
        </p:txBody>
      </p:sp>
    </p:spTree>
    <p:extLst>
      <p:ext uri="{BB962C8B-B14F-4D97-AF65-F5344CB8AC3E}">
        <p14:creationId xmlns:p14="http://schemas.microsoft.com/office/powerpoint/2010/main" val="1508455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BA2FCA8E-1D96-72A8-5649-09BE345C5389}"/>
              </a:ext>
            </a:extLst>
          </p:cNvPr>
          <p:cNvSpPr>
            <a:spLocks noGrp="1"/>
          </p:cNvSpPr>
          <p:nvPr>
            <p:ph type="title"/>
          </p:nvPr>
        </p:nvSpPr>
        <p:spPr>
          <a:xfrm>
            <a:off x="340242" y="1765820"/>
            <a:ext cx="12012706" cy="1046375"/>
          </a:xfrm>
        </p:spPr>
        <p:txBody>
          <a:bodyPr vert="horz">
            <a:normAutofit/>
          </a:bodyPr>
          <a:lstStyle/>
          <a:p>
            <a:r>
              <a:rPr lang="en-US"/>
              <a:t>We-Fi is piloting the Code in 24 countries</a:t>
            </a:r>
            <a:endParaRPr lang="en-US" noProof="0"/>
          </a:p>
        </p:txBody>
      </p:sp>
      <p:sp>
        <p:nvSpPr>
          <p:cNvPr id="5" name="TextBox 4">
            <a:extLst>
              <a:ext uri="{FF2B5EF4-FFF2-40B4-BE49-F238E27FC236}">
                <a16:creationId xmlns:a16="http://schemas.microsoft.com/office/drawing/2014/main" id="{C01A434D-E30E-7678-A681-EC2139F6C4B0}"/>
              </a:ext>
            </a:extLst>
          </p:cNvPr>
          <p:cNvSpPr txBox="1"/>
          <p:nvPr/>
        </p:nvSpPr>
        <p:spPr>
          <a:xfrm>
            <a:off x="123899" y="297456"/>
            <a:ext cx="1194420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Helvetica" pitchFamily="2" charset="0"/>
                <a:ea typeface="+mn-ea"/>
                <a:cs typeface="+mn-cs"/>
              </a:rPr>
              <a:t>Who participates in the Code and why?</a:t>
            </a:r>
          </a:p>
        </p:txBody>
      </p:sp>
      <p:sp>
        <p:nvSpPr>
          <p:cNvPr id="16" name="TextBox 15">
            <a:extLst>
              <a:ext uri="{FF2B5EF4-FFF2-40B4-BE49-F238E27FC236}">
                <a16:creationId xmlns:a16="http://schemas.microsoft.com/office/drawing/2014/main" id="{C7C2E97B-AE62-2B92-0253-1E6ADA7C1815}"/>
              </a:ext>
            </a:extLst>
          </p:cNvPr>
          <p:cNvSpPr txBox="1"/>
          <p:nvPr/>
        </p:nvSpPr>
        <p:spPr>
          <a:xfrm>
            <a:off x="149869" y="1549082"/>
            <a:ext cx="3788311" cy="517064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783876"/>
                </a:solidFill>
                <a:effectLst/>
                <a:uLnTx/>
                <a:uFillTx/>
                <a:latin typeface="Helvetica"/>
                <a:ea typeface="+mn-ea"/>
                <a:cs typeface="+mn-cs"/>
              </a:rPr>
              <a:t>       Financial Service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a:solidFill>
                  <a:srgbClr val="783876"/>
                </a:solidFill>
                <a:latin typeface="Helvetica"/>
              </a:rPr>
              <a:t>	</a:t>
            </a:r>
            <a:r>
              <a:rPr kumimoji="0" lang="en-US" sz="2200" b="1" i="0" u="none" strike="noStrike" kern="1200" cap="none" spc="0" normalizeH="0" baseline="0" noProof="0">
                <a:ln>
                  <a:noFill/>
                </a:ln>
                <a:solidFill>
                  <a:srgbClr val="783876"/>
                </a:solidFill>
                <a:effectLst/>
                <a:uLnTx/>
                <a:uFillTx/>
                <a:latin typeface="Helvetica"/>
                <a:ea typeface="+mn-ea"/>
                <a:cs typeface="+mn-cs"/>
              </a:rPr>
              <a:t>Providers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rgbClr val="783876"/>
                </a:solidFill>
                <a:effectLst/>
                <a:uLnTx/>
                <a:uFillTx/>
                <a:latin typeface="Helvetica"/>
                <a:ea typeface="+mn-ea"/>
                <a:cs typeface="+mn-cs"/>
              </a:rPr>
              <a:t>(Banks, MFIs, </a:t>
            </a:r>
            <a:r>
              <a:rPr kumimoji="0" lang="en-US" sz="1600" i="0" u="none" strike="noStrike" kern="1200" cap="none" spc="0" normalizeH="0" baseline="0" noProof="0" err="1">
                <a:ln>
                  <a:noFill/>
                </a:ln>
                <a:solidFill>
                  <a:srgbClr val="783876"/>
                </a:solidFill>
                <a:effectLst/>
                <a:uLnTx/>
                <a:uFillTx/>
                <a:latin typeface="Helvetica"/>
                <a:ea typeface="+mn-ea"/>
                <a:cs typeface="+mn-cs"/>
              </a:rPr>
              <a:t>FinTechs</a:t>
            </a:r>
            <a:r>
              <a:rPr kumimoji="0" lang="en-US" sz="1600" i="0" u="none" strike="noStrike" kern="1200" cap="none" spc="0" normalizeH="0" baseline="0" noProof="0">
                <a:ln>
                  <a:noFill/>
                </a:ln>
                <a:solidFill>
                  <a:srgbClr val="783876"/>
                </a:solidFill>
                <a:effectLst/>
                <a:uLnTx/>
                <a:uFillTx/>
                <a:latin typeface="Helvetica"/>
                <a:ea typeface="+mn-ea"/>
                <a:cs typeface="+mn-cs"/>
              </a:rPr>
              <a:t>, VCs)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1" u="none" strike="noStrike" kern="1200" cap="none" spc="0" normalizeH="0" baseline="0" noProof="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prstClr val="black"/>
                </a:solidFill>
                <a:effectLst/>
                <a:uLnTx/>
                <a:uFillTx/>
                <a:latin typeface="Helvetica"/>
                <a:ea typeface="+mn-ea"/>
                <a:cs typeface="+mn-cs"/>
              </a:rPr>
              <a:t>Greater access to customer segment ​with high growth potential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prstClr val="black"/>
                </a:solidFill>
                <a:effectLst/>
                <a:uLnTx/>
                <a:uFillTx/>
                <a:latin typeface="Helvetica"/>
                <a:ea typeface="+mn-ea"/>
                <a:cs typeface="+mn-cs"/>
              </a:rPr>
              <a:t>Recognition by clients, staff, investors, and ecosystem​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prstClr val="black"/>
                </a:solidFill>
                <a:effectLst/>
                <a:uLnTx/>
                <a:uFillTx/>
                <a:latin typeface="Helvetica"/>
                <a:ea typeface="+mn-ea"/>
                <a:cs typeface="+mn-cs"/>
              </a:rPr>
              <a:t>Improved data-driven decision making and financial services for WMSMEs​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prstClr val="black"/>
                </a:solidFill>
                <a:effectLst/>
                <a:uLnTx/>
                <a:uFillTx/>
                <a:latin typeface="Helvetica"/>
                <a:ea typeface="+mn-ea"/>
                <a:cs typeface="+mn-cs"/>
              </a:rPr>
              <a:t>Access to cross-sector networks and learning</a:t>
            </a:r>
          </a:p>
        </p:txBody>
      </p:sp>
      <p:sp>
        <p:nvSpPr>
          <p:cNvPr id="17" name="TextBox 16">
            <a:extLst>
              <a:ext uri="{FF2B5EF4-FFF2-40B4-BE49-F238E27FC236}">
                <a16:creationId xmlns:a16="http://schemas.microsoft.com/office/drawing/2014/main" id="{BDD25A8C-D5FE-B086-FCE9-7358BD31B3DE}"/>
              </a:ext>
            </a:extLst>
          </p:cNvPr>
          <p:cNvSpPr txBox="1"/>
          <p:nvPr/>
        </p:nvSpPr>
        <p:spPr>
          <a:xfrm>
            <a:off x="8224226" y="1456120"/>
            <a:ext cx="3994398" cy="53553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783876"/>
                </a:solidFill>
                <a:effectLst/>
                <a:uLnTx/>
                <a:uFillTx/>
                <a:latin typeface="Helvetica"/>
                <a:ea typeface="+mn-ea"/>
                <a:cs typeface="+mn-cs"/>
              </a:rPr>
              <a:t>Investors and other Stakeholders </a:t>
            </a:r>
            <a:r>
              <a:rPr kumimoji="0" lang="en-US" sz="2400" b="1" i="0" u="none" strike="noStrike" kern="1200" cap="none" spc="0" normalizeH="0" baseline="0" noProof="0">
                <a:ln>
                  <a:noFill/>
                </a:ln>
                <a:solidFill>
                  <a:srgbClr val="EA6258"/>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783876"/>
                </a:solidFill>
                <a:latin typeface="Helvetica"/>
              </a:rPr>
              <a:t>(Standard setters, global orgs., donors, knowledge partners)</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endParaRPr kumimoji="0" lang="en-US" sz="600" b="0" i="0" u="none" strike="noStrike" kern="1200" cap="none" spc="0" normalizeH="0" baseline="0" noProof="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prstClr val="black"/>
                </a:solidFill>
                <a:effectLst/>
                <a:uLnTx/>
                <a:uFillTx/>
                <a:latin typeface="Helvetica"/>
                <a:ea typeface="+mn-ea"/>
                <a:cs typeface="+mn-cs"/>
              </a:rPr>
              <a:t>More impact through complementary initiatives</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prstClr val="black"/>
                </a:solidFill>
                <a:effectLst/>
                <a:uLnTx/>
                <a:uFillTx/>
                <a:latin typeface="Helvetica"/>
                <a:ea typeface="+mn-ea"/>
                <a:cs typeface="+mn-cs"/>
              </a:rPr>
              <a:t>Pipeline for gender-lens  investment ​</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prstClr val="black"/>
                </a:solidFill>
                <a:effectLst/>
                <a:uLnTx/>
                <a:uFillTx/>
                <a:latin typeface="Helvetica"/>
                <a:ea typeface="+mn-ea"/>
                <a:cs typeface="+mn-cs"/>
              </a:rPr>
              <a:t>Greater gender equality and women’s economic empowerment &amp; leadership​</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prstClr val="black"/>
                </a:solidFill>
                <a:effectLst/>
                <a:uLnTx/>
                <a:uFillTx/>
                <a:latin typeface="Helvetica"/>
                <a:ea typeface="+mn-ea"/>
                <a:cs typeface="+mn-cs"/>
              </a:rPr>
              <a:t>Increased harmonization and standards globally ​</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prstClr val="black"/>
                </a:solidFill>
                <a:effectLst/>
                <a:uLnTx/>
                <a:uFillTx/>
                <a:latin typeface="Helvetica"/>
                <a:ea typeface="+mn-ea"/>
                <a:cs typeface="+mn-cs"/>
              </a:rPr>
              <a:t>Stronger evidence and know-how related to sex-disaggregated data ​cases</a:t>
            </a:r>
            <a:r>
              <a:rPr kumimoji="0" lang="en-US" sz="1400" b="0" i="0" u="none" strike="noStrike" kern="1200" cap="none" spc="0" normalizeH="0" baseline="0" noProof="0">
                <a:ln>
                  <a:noFill/>
                </a:ln>
                <a:solidFill>
                  <a:prstClr val="black"/>
                </a:solidFill>
                <a:effectLst/>
                <a:uLnTx/>
                <a:uFillTx/>
                <a:latin typeface="Helvetica"/>
                <a:ea typeface="+mn-ea"/>
                <a:cs typeface="+mn-cs"/>
              </a:rPr>
              <a:t>.  </a:t>
            </a:r>
          </a:p>
        </p:txBody>
      </p:sp>
      <p:sp>
        <p:nvSpPr>
          <p:cNvPr id="18" name="TextBox 17">
            <a:extLst>
              <a:ext uri="{FF2B5EF4-FFF2-40B4-BE49-F238E27FC236}">
                <a16:creationId xmlns:a16="http://schemas.microsoft.com/office/drawing/2014/main" id="{3DC02B94-F484-8642-3272-457653A0BE08}"/>
              </a:ext>
            </a:extLst>
          </p:cNvPr>
          <p:cNvSpPr txBox="1"/>
          <p:nvPr/>
        </p:nvSpPr>
        <p:spPr>
          <a:xfrm>
            <a:off x="4235372" y="1549082"/>
            <a:ext cx="3838330" cy="4878259"/>
          </a:xfrm>
          <a:prstGeom prst="rect">
            <a:avLst/>
          </a:prstGeom>
          <a:noFill/>
          <a:ln w="180975">
            <a:solidFill>
              <a:schemeClr val="bg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783876"/>
                </a:solidFill>
                <a:effectLst/>
                <a:uLnTx/>
                <a:uFillTx/>
                <a:latin typeface="Helvetica"/>
                <a:ea typeface="+mn-ea"/>
                <a:cs typeface="+mn-cs"/>
              </a:rPr>
              <a:t>National Actors</a:t>
            </a:r>
          </a:p>
          <a:p>
            <a:r>
              <a:rPr kumimoji="0" lang="en-US" sz="1600" i="0" u="none" strike="noStrike" kern="1200" cap="none" spc="0" normalizeH="0" baseline="0" noProof="0">
                <a:ln>
                  <a:noFill/>
                </a:ln>
                <a:solidFill>
                  <a:srgbClr val="783876"/>
                </a:solidFill>
                <a:effectLst/>
                <a:uLnTx/>
                <a:uFillTx/>
                <a:latin typeface="Helvetica"/>
                <a:ea typeface="+mn-ea"/>
                <a:cs typeface="+mn-cs"/>
              </a:rPr>
              <a:t>	(Regulators, policymakers, </a:t>
            </a:r>
          </a:p>
          <a:p>
            <a:r>
              <a:rPr lang="en-US" sz="1600">
                <a:solidFill>
                  <a:srgbClr val="783876"/>
                </a:solidFill>
                <a:latin typeface="Helvetica"/>
              </a:rPr>
              <a:t>	</a:t>
            </a:r>
            <a:r>
              <a:rPr kumimoji="0" lang="en-US" sz="1600" i="0" u="none" strike="noStrike" kern="1200" cap="none" spc="0" normalizeH="0" baseline="0" noProof="0">
                <a:ln>
                  <a:noFill/>
                </a:ln>
                <a:solidFill>
                  <a:srgbClr val="783876"/>
                </a:solidFill>
                <a:effectLst/>
                <a:uLnTx/>
                <a:uFillTx/>
                <a:latin typeface="Helvetica"/>
                <a:ea typeface="+mn-ea"/>
                <a:cs typeface="+mn-cs"/>
              </a:rPr>
              <a:t>industry associations)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1" u="none" strike="noStrike" kern="1200" cap="none" spc="0" normalizeH="0" baseline="0" noProof="0">
              <a:ln>
                <a:noFill/>
              </a:ln>
              <a:solidFill>
                <a:prstClr val="black"/>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prstClr val="black"/>
                </a:solidFill>
                <a:effectLst/>
                <a:uLnTx/>
                <a:uFillTx/>
                <a:latin typeface="Helvetica"/>
                <a:ea typeface="+mn-ea"/>
                <a:cs typeface="+mn-cs"/>
              </a:rPr>
              <a:t>Increased financial inclusion of WMSMEs​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prstClr val="black"/>
                </a:solidFill>
                <a:effectLst/>
                <a:uLnTx/>
                <a:uFillTx/>
                <a:latin typeface="Helvetica"/>
                <a:ea typeface="+mn-ea"/>
                <a:cs typeface="+mn-cs"/>
              </a:rPr>
              <a:t>Improved data and data-driven policymaking​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prstClr val="black"/>
                </a:solidFill>
                <a:effectLst/>
                <a:uLnTx/>
                <a:uFillTx/>
                <a:latin typeface="Helvetica"/>
                <a:ea typeface="+mn-ea"/>
                <a:cs typeface="+mn-cs"/>
              </a:rPr>
              <a:t>Improved engagement and incentives and alignment across the ecosystem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prstClr val="black"/>
                </a:solidFill>
                <a:effectLst/>
                <a:uLnTx/>
                <a:uFillTx/>
                <a:latin typeface="Helvetica"/>
                <a:ea typeface="+mn-ea"/>
                <a:cs typeface="+mn-cs"/>
              </a:rPr>
              <a:t>More diverse leadership in the financial sector</a:t>
            </a:r>
            <a:endParaRPr kumimoji="0" lang="en-US" sz="1400" b="0" i="0" u="none" strike="noStrike" kern="1200" cap="none" spc="0" normalizeH="0" baseline="0" noProof="0">
              <a:ln>
                <a:noFill/>
              </a:ln>
              <a:solidFill>
                <a:prstClr val="black"/>
              </a:solidFill>
              <a:effectLst/>
              <a:uLnTx/>
              <a:uFillTx/>
              <a:latin typeface="Helvetica"/>
              <a:ea typeface="+mn-ea"/>
              <a:cs typeface="+mn-cs"/>
            </a:endParaRPr>
          </a:p>
        </p:txBody>
      </p:sp>
      <p:pic>
        <p:nvPicPr>
          <p:cNvPr id="23" name="Picture 22">
            <a:extLst>
              <a:ext uri="{FF2B5EF4-FFF2-40B4-BE49-F238E27FC236}">
                <a16:creationId xmlns:a16="http://schemas.microsoft.com/office/drawing/2014/main" id="{645E254D-340B-52B3-2ADA-81A5E0461B51}"/>
              </a:ext>
            </a:extLst>
          </p:cNvPr>
          <p:cNvPicPr>
            <a:picLocks noChangeAspect="1"/>
          </p:cNvPicPr>
          <p:nvPr/>
        </p:nvPicPr>
        <p:blipFill>
          <a:blip r:embed="rId6"/>
          <a:stretch>
            <a:fillRect/>
          </a:stretch>
        </p:blipFill>
        <p:spPr>
          <a:xfrm>
            <a:off x="4194209" y="1484378"/>
            <a:ext cx="828987" cy="774128"/>
          </a:xfrm>
          <a:prstGeom prst="rect">
            <a:avLst/>
          </a:prstGeom>
          <a:noFill/>
          <a:ln>
            <a:noFill/>
          </a:ln>
        </p:spPr>
      </p:pic>
      <p:pic>
        <p:nvPicPr>
          <p:cNvPr id="24" name="Picture 23">
            <a:extLst>
              <a:ext uri="{FF2B5EF4-FFF2-40B4-BE49-F238E27FC236}">
                <a16:creationId xmlns:a16="http://schemas.microsoft.com/office/drawing/2014/main" id="{740FCC33-2D54-BC28-6429-AA16B0314130}"/>
              </a:ext>
            </a:extLst>
          </p:cNvPr>
          <p:cNvPicPr>
            <a:picLocks noChangeAspect="1"/>
          </p:cNvPicPr>
          <p:nvPr/>
        </p:nvPicPr>
        <p:blipFill>
          <a:blip r:embed="rId7"/>
          <a:stretch>
            <a:fillRect/>
          </a:stretch>
        </p:blipFill>
        <p:spPr>
          <a:xfrm>
            <a:off x="7919785" y="1516224"/>
            <a:ext cx="755841" cy="707078"/>
          </a:xfrm>
          <a:prstGeom prst="rect">
            <a:avLst/>
          </a:prstGeom>
          <a:noFill/>
          <a:ln>
            <a:noFill/>
          </a:ln>
        </p:spPr>
      </p:pic>
      <p:pic>
        <p:nvPicPr>
          <p:cNvPr id="25" name="Picture 24">
            <a:extLst>
              <a:ext uri="{FF2B5EF4-FFF2-40B4-BE49-F238E27FC236}">
                <a16:creationId xmlns:a16="http://schemas.microsoft.com/office/drawing/2014/main" id="{44E475E8-CBB6-AED9-AD4E-FC470DAC3707}"/>
              </a:ext>
            </a:extLst>
          </p:cNvPr>
          <p:cNvPicPr>
            <a:picLocks noChangeAspect="1"/>
          </p:cNvPicPr>
          <p:nvPr/>
        </p:nvPicPr>
        <p:blipFill>
          <a:blip r:embed="rId8"/>
          <a:stretch>
            <a:fillRect/>
          </a:stretch>
        </p:blipFill>
        <p:spPr>
          <a:xfrm>
            <a:off x="304975" y="1482699"/>
            <a:ext cx="828987" cy="774128"/>
          </a:xfrm>
          <a:prstGeom prst="rect">
            <a:avLst/>
          </a:prstGeom>
          <a:noFill/>
          <a:ln>
            <a:noFill/>
          </a:ln>
        </p:spPr>
      </p:pic>
      <p:sp>
        <p:nvSpPr>
          <p:cNvPr id="26" name="Slide Number Placeholder 1">
            <a:extLst>
              <a:ext uri="{FF2B5EF4-FFF2-40B4-BE49-F238E27FC236}">
                <a16:creationId xmlns:a16="http://schemas.microsoft.com/office/drawing/2014/main" id="{E4D7D04B-BE44-FB8A-FAA6-451BB8AEF2BB}"/>
              </a:ext>
            </a:extLst>
          </p:cNvPr>
          <p:cNvSpPr>
            <a:spLocks noGrp="1"/>
          </p:cNvSpPr>
          <p:nvPr>
            <p:ph type="sldNum" sz="quarter" idx="12"/>
          </p:nvPr>
        </p:nvSpPr>
        <p:spPr>
          <a:xfrm>
            <a:off x="11611779" y="6363711"/>
            <a:ext cx="613272" cy="3324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536D7-E3F3-E346-B07E-D3202D28CF54}" type="slidenum">
              <a:rPr kumimoji="0" lang="en-US" sz="1800" b="0" i="0" u="none" strike="noStrike" kern="1200" cap="none" spc="0" normalizeH="0" baseline="0" noProof="0" smtClean="0">
                <a:ln>
                  <a:noFill/>
                </a:ln>
                <a:solidFill>
                  <a:prstClr val="black"/>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black"/>
              </a:solidFill>
              <a:effectLst/>
              <a:uLnTx/>
              <a:uFillTx/>
              <a:latin typeface="Helvetica"/>
              <a:ea typeface="+mn-ea"/>
              <a:cs typeface="+mn-cs"/>
            </a:endParaRPr>
          </a:p>
        </p:txBody>
      </p:sp>
      <p:sp>
        <p:nvSpPr>
          <p:cNvPr id="2" name="TextBox 1">
            <a:extLst>
              <a:ext uri="{FF2B5EF4-FFF2-40B4-BE49-F238E27FC236}">
                <a16:creationId xmlns:a16="http://schemas.microsoft.com/office/drawing/2014/main" id="{3E85B20D-C9A4-0DEC-A7A7-4D95DE814A22}"/>
              </a:ext>
            </a:extLst>
          </p:cNvPr>
          <p:cNvSpPr txBox="1"/>
          <p:nvPr/>
        </p:nvSpPr>
        <p:spPr>
          <a:xfrm>
            <a:off x="-655" y="1039332"/>
            <a:ext cx="12523720" cy="43088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EC6359"/>
                </a:solidFill>
                <a:effectLst/>
                <a:uLnTx/>
                <a:uFillTx/>
                <a:latin typeface="Helvetica"/>
                <a:ea typeface="+mn-ea"/>
                <a:cs typeface="+mn-cs"/>
              </a:rPr>
              <a:t>The Code engages the financial ecosystem to effect systems change.</a:t>
            </a:r>
          </a:p>
        </p:txBody>
      </p:sp>
    </p:spTree>
    <p:extLst>
      <p:ext uri="{BB962C8B-B14F-4D97-AF65-F5344CB8AC3E}">
        <p14:creationId xmlns:p14="http://schemas.microsoft.com/office/powerpoint/2010/main" val="3359983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2FB2655A-DC21-61FB-5923-83CDB17A43B4}"/>
              </a:ext>
            </a:extLst>
          </p:cNvPr>
          <p:cNvSpPr txBox="1"/>
          <p:nvPr/>
        </p:nvSpPr>
        <p:spPr>
          <a:xfrm>
            <a:off x="123899" y="242371"/>
            <a:ext cx="1194420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Helvetica" pitchFamily="2" charset="0"/>
                <a:ea typeface="+mn-ea"/>
                <a:cs typeface="+mn-cs"/>
              </a:rPr>
              <a:t>What is the Women Entrepreneurs Finance Code? </a:t>
            </a:r>
          </a:p>
        </p:txBody>
      </p:sp>
      <p:sp>
        <p:nvSpPr>
          <p:cNvPr id="2" name="Slide Number Placeholder 1">
            <a:extLst>
              <a:ext uri="{FF2B5EF4-FFF2-40B4-BE49-F238E27FC236}">
                <a16:creationId xmlns:a16="http://schemas.microsoft.com/office/drawing/2014/main" id="{B9265996-F7A0-4C56-AB89-1CD413F14233}"/>
              </a:ext>
            </a:extLst>
          </p:cNvPr>
          <p:cNvSpPr>
            <a:spLocks noGrp="1"/>
          </p:cNvSpPr>
          <p:nvPr>
            <p:ph type="sldNum" sz="quarter" idx="12"/>
          </p:nvPr>
        </p:nvSpPr>
        <p:spPr>
          <a:xfrm>
            <a:off x="11912518" y="6363710"/>
            <a:ext cx="27948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536D7-E3F3-E346-B07E-D3202D28CF54}" type="slidenum">
              <a:rPr kumimoji="0" lang="en-US" sz="1800" b="0" i="0" u="none" strike="noStrike" kern="1200" cap="none" spc="0" normalizeH="0" baseline="0" noProof="0" smtClean="0">
                <a:ln>
                  <a:noFill/>
                </a:ln>
                <a:solidFill>
                  <a:prstClr val="black"/>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Helvetica"/>
              <a:ea typeface="+mn-ea"/>
              <a:cs typeface="+mn-cs"/>
            </a:endParaRPr>
          </a:p>
        </p:txBody>
      </p:sp>
      <p:sp>
        <p:nvSpPr>
          <p:cNvPr id="4" name="TextBox 3">
            <a:extLst>
              <a:ext uri="{FF2B5EF4-FFF2-40B4-BE49-F238E27FC236}">
                <a16:creationId xmlns:a16="http://schemas.microsoft.com/office/drawing/2014/main" id="{0AF1BF63-63CD-908F-ECE9-F832128E6EA6}"/>
              </a:ext>
            </a:extLst>
          </p:cNvPr>
          <p:cNvSpPr txBox="1"/>
          <p:nvPr/>
        </p:nvSpPr>
        <p:spPr>
          <a:xfrm>
            <a:off x="257031" y="1192483"/>
            <a:ext cx="7916007" cy="5438412"/>
          </a:xfrm>
          <a:prstGeom prst="rect">
            <a:avLst/>
          </a:prstGeom>
          <a:noFill/>
        </p:spPr>
        <p:txBody>
          <a:bodyPr wrap="square" rtlCol="0">
            <a:spAutoFit/>
          </a:bodyPr>
          <a:lstStyle/>
          <a:p>
            <a:pPr marL="0" marR="0" lvl="0" indent="0" algn="l" defTabSz="914400" rtl="0" eaLnBrk="1" fontAlgn="auto" latinLnBrk="0" hangingPunct="1">
              <a:lnSpc>
                <a:spcPct val="115000"/>
              </a:lnSpc>
              <a:spcBef>
                <a:spcPts val="900"/>
              </a:spcBef>
              <a:spcAft>
                <a:spcPts val="0"/>
              </a:spcAft>
              <a:buClrTx/>
              <a:buSzTx/>
              <a:buFontTx/>
              <a:buNone/>
              <a:tabLst/>
              <a:defRPr/>
            </a:pPr>
            <a:r>
              <a:rPr lang="en-US" b="1">
                <a:solidFill>
                  <a:prstClr val="black"/>
                </a:solidFill>
                <a:latin typeface="Helvetica"/>
                <a:ea typeface="MS Mincho" panose="02020609040205080304" pitchFamily="49" charset="-128"/>
                <a:cs typeface="Times New Roman" panose="02020603050405020304" pitchFamily="18" charset="0"/>
              </a:rPr>
              <a:t>A multi-stakeholder, systems change effort</a:t>
            </a:r>
            <a:r>
              <a:rPr lang="en-US">
                <a:solidFill>
                  <a:prstClr val="black"/>
                </a:solidFill>
                <a:latin typeface="Helvetica"/>
                <a:ea typeface="MS Mincho" panose="02020609040205080304" pitchFamily="49" charset="-128"/>
                <a:cs typeface="Times New Roman" panose="02020603050405020304" pitchFamily="18" charset="0"/>
              </a:rPr>
              <a:t> </a:t>
            </a:r>
            <a:r>
              <a:rPr lang="en-US" b="1">
                <a:solidFill>
                  <a:prstClr val="black"/>
                </a:solidFill>
                <a:latin typeface="Helvetica"/>
                <a:ea typeface="MS Mincho" panose="02020609040205080304" pitchFamily="49" charset="-128"/>
                <a:cs typeface="Times New Roman" panose="02020603050405020304" pitchFamily="18" charset="0"/>
              </a:rPr>
              <a:t>to expand the number and type of institutions around the world working to close financing gaps for women entrepreneurs:</a:t>
            </a:r>
            <a:endParaRPr kumimoji="0" lang="en-US" sz="1800" b="1" i="0" u="none" strike="noStrike" kern="1200" cap="none" spc="0" normalizeH="0" baseline="0" noProof="0">
              <a:ln>
                <a:noFill/>
              </a:ln>
              <a:solidFill>
                <a:prstClr val="black"/>
              </a:solidFill>
              <a:effectLst/>
              <a:uLnTx/>
              <a:uFillTx/>
              <a:latin typeface="Helvetica"/>
              <a:ea typeface="MS Mincho" panose="02020609040205080304" pitchFamily="49" charset="-128"/>
              <a:cs typeface="Times New Roman" panose="02020603050405020304" pitchFamily="18" charset="0"/>
            </a:endParaRPr>
          </a:p>
          <a:p>
            <a:pPr marL="801688" lvl="1" indent="-344488">
              <a:lnSpc>
                <a:spcPct val="115000"/>
              </a:lnSpc>
              <a:spcBef>
                <a:spcPts val="900"/>
              </a:spcBef>
              <a:buFont typeface="Wingdings" panose="05000000000000000000" pitchFamily="2" charset="2"/>
              <a:buChar char="ü"/>
              <a:defRPr/>
            </a:pPr>
            <a:r>
              <a:rPr kumimoji="0" lang="en-US" b="1" i="0" u="none" strike="noStrike" kern="1200" cap="none" spc="0" normalizeH="0" baseline="0" noProof="0">
                <a:ln>
                  <a:noFill/>
                </a:ln>
                <a:solidFill>
                  <a:prstClr val="black"/>
                </a:solidFill>
                <a:effectLst/>
                <a:uLnTx/>
                <a:uFillTx/>
                <a:latin typeface="Helvetica"/>
                <a:ea typeface="MS Mincho" panose="02020609040205080304" pitchFamily="49" charset="-128"/>
                <a:cs typeface="Times New Roman" panose="02020603050405020304" pitchFamily="18" charset="0"/>
              </a:rPr>
              <a:t>Engaging leaders who will prompt action inside and outside of their organizations</a:t>
            </a:r>
          </a:p>
          <a:p>
            <a:pPr marL="801688" lvl="1" indent="-344488">
              <a:lnSpc>
                <a:spcPct val="115000"/>
              </a:lnSpc>
              <a:spcBef>
                <a:spcPts val="900"/>
              </a:spcBef>
              <a:buFont typeface="Wingdings" panose="05000000000000000000" pitchFamily="2" charset="2"/>
              <a:buChar char="ü"/>
              <a:defRPr/>
            </a:pPr>
            <a:r>
              <a:rPr kumimoji="0" lang="en-US" b="1" i="0" u="none" strike="noStrike" kern="1200" cap="none" spc="0" normalizeH="0" baseline="0" noProof="0">
                <a:ln>
                  <a:noFill/>
                </a:ln>
                <a:solidFill>
                  <a:prstClr val="black"/>
                </a:solidFill>
                <a:effectLst/>
                <a:uLnTx/>
                <a:uFillTx/>
                <a:latin typeface="Helvetica"/>
                <a:ea typeface="MS Mincho" panose="02020609040205080304" pitchFamily="49" charset="-128"/>
                <a:cs typeface="Times New Roman" panose="02020603050405020304" pitchFamily="18" charset="0"/>
              </a:rPr>
              <a:t>Catalyzing new financial and non-financial mechanisms to meet the needs of WMSMEs</a:t>
            </a:r>
          </a:p>
          <a:p>
            <a:pPr marL="801688" lvl="1" indent="-344488">
              <a:lnSpc>
                <a:spcPct val="115000"/>
              </a:lnSpc>
              <a:spcBef>
                <a:spcPts val="900"/>
              </a:spcBef>
              <a:buFont typeface="Wingdings" panose="05000000000000000000" pitchFamily="2" charset="2"/>
              <a:buChar char="ü"/>
              <a:defRPr/>
            </a:pPr>
            <a:r>
              <a:rPr kumimoji="0" lang="en-US" b="1" i="0" u="none" strike="noStrike" kern="1200" cap="none" spc="0" normalizeH="0" baseline="0" noProof="0">
                <a:ln>
                  <a:noFill/>
                </a:ln>
                <a:solidFill>
                  <a:prstClr val="black"/>
                </a:solidFill>
                <a:effectLst/>
                <a:uLnTx/>
                <a:uFillTx/>
                <a:latin typeface="Helvetica"/>
                <a:ea typeface="MS Mincho" panose="02020609040205080304" pitchFamily="49" charset="-128"/>
                <a:cs typeface="Times New Roman" panose="02020603050405020304" pitchFamily="18" charset="0"/>
              </a:rPr>
              <a:t>Mainstreaming the collection, analysis and use of supply-side data on financing of WMSMEs </a:t>
            </a:r>
          </a:p>
          <a:p>
            <a:pPr marL="801688" lvl="1" indent="-344488">
              <a:lnSpc>
                <a:spcPct val="115000"/>
              </a:lnSpc>
              <a:spcBef>
                <a:spcPts val="900"/>
              </a:spcBef>
              <a:buFont typeface="Wingdings" panose="05000000000000000000" pitchFamily="2" charset="2"/>
              <a:buChar char="ü"/>
              <a:defRPr/>
            </a:pPr>
            <a:r>
              <a:rPr kumimoji="0" lang="en-US" i="0" u="none" strike="noStrike" kern="1200" cap="none" spc="0" normalizeH="0" baseline="0" noProof="0">
                <a:ln>
                  <a:noFill/>
                </a:ln>
                <a:solidFill>
                  <a:prstClr val="black"/>
                </a:solidFill>
                <a:effectLst/>
                <a:uLnTx/>
                <a:uFillTx/>
                <a:latin typeface="Helvetica"/>
                <a:ea typeface="MS Mincho" panose="02020609040205080304" pitchFamily="49" charset="-128"/>
                <a:cs typeface="Times New Roman" panose="02020603050405020304" pitchFamily="18" charset="0"/>
              </a:rPr>
              <a:t>Improving standards, policies and regulations to address data gaps and financing constraints </a:t>
            </a:r>
          </a:p>
          <a:p>
            <a:pPr marL="801688" lvl="1" indent="-344488">
              <a:lnSpc>
                <a:spcPct val="115000"/>
              </a:lnSpc>
              <a:spcBef>
                <a:spcPts val="900"/>
              </a:spcBef>
              <a:buFont typeface="Wingdings" panose="05000000000000000000" pitchFamily="2" charset="2"/>
              <a:buChar char="ü"/>
              <a:defRPr/>
            </a:pPr>
            <a:r>
              <a:rPr kumimoji="0" lang="en-US" i="0" u="none" strike="noStrike" kern="1200" cap="none" spc="0" normalizeH="0" baseline="0" noProof="0">
                <a:ln>
                  <a:noFill/>
                </a:ln>
                <a:solidFill>
                  <a:prstClr val="black"/>
                </a:solidFill>
                <a:effectLst/>
                <a:uLnTx/>
                <a:uFillTx/>
                <a:latin typeface="Helvetica"/>
                <a:ea typeface="MS Mincho" panose="02020609040205080304" pitchFamily="49" charset="-128"/>
                <a:cs typeface="Times New Roman" panose="02020603050405020304" pitchFamily="18" charset="0"/>
              </a:rPr>
              <a:t>Mobilizing capital for financing and technical support for WMSMEs</a:t>
            </a:r>
          </a:p>
          <a:p>
            <a:pPr marL="0" marR="0" lvl="0" indent="0" algn="l" defTabSz="914400" rtl="0" eaLnBrk="1" fontAlgn="auto" latinLnBrk="0" hangingPunct="1">
              <a:lnSpc>
                <a:spcPct val="100000"/>
              </a:lnSpc>
              <a:spcBef>
                <a:spcPts val="900"/>
              </a:spcBef>
              <a:spcAft>
                <a:spcPts val="0"/>
              </a:spcAft>
              <a:buClrTx/>
              <a:buSzTx/>
              <a:buFontTx/>
              <a:buNone/>
              <a:tabLst/>
              <a:defRPr/>
            </a:pPr>
            <a:r>
              <a:rPr kumimoji="0" lang="en-US" sz="1800" i="0" u="none" strike="noStrike" kern="1200" cap="none" spc="0" normalizeH="0" baseline="0" noProof="0">
                <a:ln>
                  <a:noFill/>
                </a:ln>
                <a:solidFill>
                  <a:srgbClr val="292929"/>
                </a:solidFill>
                <a:effectLst/>
                <a:uLnTx/>
                <a:uFillTx/>
                <a:latin typeface="Helvetica"/>
                <a:ea typeface="+mn-ea"/>
                <a:cs typeface="+mn-cs"/>
              </a:rPr>
              <a:t>A global annual report tracks progress against the Code’s commitments and shares innovations and challenges from the Code’s national programs, signatories, and participants.​</a:t>
            </a:r>
          </a:p>
        </p:txBody>
      </p:sp>
      <p:pic>
        <p:nvPicPr>
          <p:cNvPr id="7" name="Picture 6" descr="A logo with text on it&#10;&#10;Description automatically generated">
            <a:extLst>
              <a:ext uri="{FF2B5EF4-FFF2-40B4-BE49-F238E27FC236}">
                <a16:creationId xmlns:a16="http://schemas.microsoft.com/office/drawing/2014/main" id="{F85E02B9-53A3-D2F1-D80E-F3E033FB9678}"/>
              </a:ext>
            </a:extLst>
          </p:cNvPr>
          <p:cNvPicPr>
            <a:picLocks noChangeAspect="1"/>
          </p:cNvPicPr>
          <p:nvPr/>
        </p:nvPicPr>
        <p:blipFill rotWithShape="1">
          <a:blip r:embed="rId3">
            <a:extLst>
              <a:ext uri="{28A0092B-C50C-407E-A947-70E740481C1C}">
                <a14:useLocalDpi xmlns:a14="http://schemas.microsoft.com/office/drawing/2010/main" val="0"/>
              </a:ext>
            </a:extLst>
          </a:blip>
          <a:srcRect b="7053"/>
          <a:stretch/>
        </p:blipFill>
        <p:spPr>
          <a:xfrm>
            <a:off x="9077183" y="995445"/>
            <a:ext cx="2835335" cy="2756969"/>
          </a:xfrm>
          <a:prstGeom prst="rect">
            <a:avLst/>
          </a:prstGeom>
          <a:noFill/>
        </p:spPr>
      </p:pic>
    </p:spTree>
    <p:extLst>
      <p:ext uri="{BB962C8B-B14F-4D97-AF65-F5344CB8AC3E}">
        <p14:creationId xmlns:p14="http://schemas.microsoft.com/office/powerpoint/2010/main" val="3011568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2FB2655A-DC21-61FB-5923-83CDB17A43B4}"/>
              </a:ext>
            </a:extLst>
          </p:cNvPr>
          <p:cNvSpPr txBox="1"/>
          <p:nvPr/>
        </p:nvSpPr>
        <p:spPr>
          <a:xfrm>
            <a:off x="0" y="221518"/>
            <a:ext cx="12192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Helvetica" pitchFamily="2" charset="0"/>
                <a:ea typeface="+mn-ea"/>
                <a:cs typeface="+mn-cs"/>
              </a:rPr>
              <a:t>The Core of the Code is a simple commitment by Signatories in three areas</a:t>
            </a:r>
          </a:p>
        </p:txBody>
      </p:sp>
      <p:sp>
        <p:nvSpPr>
          <p:cNvPr id="2" name="Slide Number Placeholder 1">
            <a:extLst>
              <a:ext uri="{FF2B5EF4-FFF2-40B4-BE49-F238E27FC236}">
                <a16:creationId xmlns:a16="http://schemas.microsoft.com/office/drawing/2014/main" id="{B9265996-F7A0-4C56-AB89-1CD413F14233}"/>
              </a:ext>
            </a:extLst>
          </p:cNvPr>
          <p:cNvSpPr>
            <a:spLocks noGrp="1"/>
          </p:cNvSpPr>
          <p:nvPr>
            <p:ph type="sldNum" sz="quarter" idx="12"/>
          </p:nvPr>
        </p:nvSpPr>
        <p:spPr>
          <a:xfrm>
            <a:off x="11912518" y="6363710"/>
            <a:ext cx="27948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536D7-E3F3-E346-B07E-D3202D28CF54}" type="slidenum">
              <a:rPr kumimoji="0" lang="en-US" sz="1800" b="0" i="0" u="none" strike="noStrike" kern="1200" cap="none" spc="0" normalizeH="0" baseline="0" noProof="0" smtClean="0">
                <a:ln>
                  <a:noFill/>
                </a:ln>
                <a:solidFill>
                  <a:prstClr val="black"/>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Helvetica"/>
              <a:ea typeface="+mn-ea"/>
              <a:cs typeface="+mn-cs"/>
            </a:endParaRPr>
          </a:p>
        </p:txBody>
      </p:sp>
      <p:sp>
        <p:nvSpPr>
          <p:cNvPr id="7" name="TextBox 6">
            <a:extLst>
              <a:ext uri="{FF2B5EF4-FFF2-40B4-BE49-F238E27FC236}">
                <a16:creationId xmlns:a16="http://schemas.microsoft.com/office/drawing/2014/main" id="{1CDC56EF-D857-4D42-1C68-A9FC92686879}"/>
              </a:ext>
            </a:extLst>
          </p:cNvPr>
          <p:cNvSpPr txBox="1"/>
          <p:nvPr/>
        </p:nvSpPr>
        <p:spPr>
          <a:xfrm>
            <a:off x="255768" y="1175625"/>
            <a:ext cx="11796492" cy="5221942"/>
          </a:xfrm>
          <a:prstGeom prst="rect">
            <a:avLst/>
          </a:prstGeom>
          <a:noFill/>
        </p:spPr>
        <p:txBody>
          <a:bodyPr wrap="square">
            <a:spAutoFit/>
          </a:bodyPr>
          <a:lstStyle/>
          <a:p>
            <a:pPr>
              <a:spcBef>
                <a:spcPts val="1200"/>
              </a:spcBef>
            </a:pPr>
            <a:r>
              <a:rPr lang="en-US" sz="2000" b="1">
                <a:solidFill>
                  <a:srgbClr val="292929"/>
                </a:solidFill>
              </a:rPr>
              <a:t>WE Finance Code Commitment:</a:t>
            </a:r>
          </a:p>
          <a:p>
            <a:pPr>
              <a:spcBef>
                <a:spcPts val="1200"/>
              </a:spcBef>
            </a:pPr>
            <a:r>
              <a:rPr lang="en-US" sz="2000" i="1">
                <a:solidFill>
                  <a:srgbClr val="292929"/>
                </a:solidFill>
              </a:rPr>
              <a:t>“[Organization] endorses the Code and works towards the goal of eliminating constraints and financing gaps for women entrepreneurs. Signatories commit to:</a:t>
            </a:r>
          </a:p>
          <a:p>
            <a:endParaRPr lang="en-US" sz="2000" i="1">
              <a:solidFill>
                <a:srgbClr val="292929"/>
              </a:solidFill>
            </a:endParaRPr>
          </a:p>
          <a:p>
            <a:pPr marL="1597025" indent="-1597025">
              <a:spcBef>
                <a:spcPts val="900"/>
              </a:spcBef>
            </a:pPr>
            <a:r>
              <a:rPr lang="en-US" sz="2000" b="1" i="1">
                <a:solidFill>
                  <a:srgbClr val="292929"/>
                </a:solidFill>
              </a:rPr>
              <a:t>Leadership:  </a:t>
            </a:r>
            <a:r>
              <a:rPr lang="en-US" sz="2000" i="1">
                <a:solidFill>
                  <a:srgbClr val="292929"/>
                </a:solidFill>
              </a:rPr>
              <a:t>Designate a senior leader to champion the organization’s efforts to support women-led businesses</a:t>
            </a:r>
          </a:p>
          <a:p>
            <a:pPr marL="1597025" indent="-1597025">
              <a:lnSpc>
                <a:spcPts val="2500"/>
              </a:lnSpc>
              <a:spcBef>
                <a:spcPts val="900"/>
              </a:spcBef>
            </a:pPr>
            <a:r>
              <a:rPr lang="en-US" sz="2000" b="1" i="1">
                <a:solidFill>
                  <a:srgbClr val="292929"/>
                </a:solidFill>
              </a:rPr>
              <a:t>Data: 	a) FSPs: </a:t>
            </a:r>
            <a:r>
              <a:rPr lang="en-US" sz="2000" i="1">
                <a:solidFill>
                  <a:srgbClr val="292929"/>
                </a:solidFill>
              </a:rPr>
              <a:t>Track a commonly agreed set of indicators on financing to W-MSMEs</a:t>
            </a:r>
          </a:p>
          <a:p>
            <a:pPr marL="1597025" lvl="2" indent="-1597025">
              <a:lnSpc>
                <a:spcPts val="2500"/>
              </a:lnSpc>
              <a:spcBef>
                <a:spcPts val="900"/>
              </a:spcBef>
            </a:pPr>
            <a:r>
              <a:rPr lang="en-US" sz="2000" b="1" i="1">
                <a:solidFill>
                  <a:srgbClr val="292929"/>
                </a:solidFill>
              </a:rPr>
              <a:t>	b) Ecosystem Partners: </a:t>
            </a:r>
            <a:r>
              <a:rPr lang="en-US" sz="2000" i="1">
                <a:solidFill>
                  <a:srgbClr val="292929"/>
                </a:solidFill>
              </a:rPr>
              <a:t>Work to expand the availability and use of supply-side data on the level of financing provided to W-MSMEs</a:t>
            </a:r>
          </a:p>
          <a:p>
            <a:pPr marL="1597025" indent="-1597025">
              <a:lnSpc>
                <a:spcPts val="2500"/>
              </a:lnSpc>
              <a:spcBef>
                <a:spcPts val="900"/>
              </a:spcBef>
            </a:pPr>
            <a:r>
              <a:rPr lang="en-US" sz="2000" b="1" i="1">
                <a:solidFill>
                  <a:srgbClr val="292929"/>
                </a:solidFill>
              </a:rPr>
              <a:t>Actions:  	</a:t>
            </a:r>
            <a:r>
              <a:rPr lang="en-US" sz="2000" i="1">
                <a:solidFill>
                  <a:srgbClr val="292929"/>
                </a:solidFill>
              </a:rPr>
              <a:t>Expand and introduce additional measures that will support women entrepreneurs.</a:t>
            </a:r>
          </a:p>
          <a:p>
            <a:endParaRPr lang="en-US" sz="2000" i="1">
              <a:solidFill>
                <a:srgbClr val="292929"/>
              </a:solidFill>
            </a:endParaRPr>
          </a:p>
          <a:p>
            <a:r>
              <a:rPr lang="en-US" sz="2000" i="1">
                <a:solidFill>
                  <a:srgbClr val="292929"/>
                </a:solidFill>
              </a:rPr>
              <a:t>[Organization will] report on these commitments and indicators to an agreed aggregator after a grace period for inclusion in the Global WE Finance Code annual reports.” </a:t>
            </a:r>
          </a:p>
          <a:p>
            <a:endParaRPr lang="en-US" sz="2000">
              <a:solidFill>
                <a:srgbClr val="292929"/>
              </a:solidFill>
            </a:endParaRPr>
          </a:p>
        </p:txBody>
      </p:sp>
      <p:pic>
        <p:nvPicPr>
          <p:cNvPr id="3" name="Picture 2" descr="A logo with text on it&#10;&#10;Description automatically generated">
            <a:extLst>
              <a:ext uri="{FF2B5EF4-FFF2-40B4-BE49-F238E27FC236}">
                <a16:creationId xmlns:a16="http://schemas.microsoft.com/office/drawing/2014/main" id="{85677D07-DF3E-F0D4-8812-CD3C7B6A1D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2513" y="5496742"/>
            <a:ext cx="1111778" cy="1163091"/>
          </a:xfrm>
          <a:prstGeom prst="rect">
            <a:avLst/>
          </a:prstGeom>
        </p:spPr>
      </p:pic>
      <p:sp>
        <p:nvSpPr>
          <p:cNvPr id="4" name="TextBox 3">
            <a:extLst>
              <a:ext uri="{FF2B5EF4-FFF2-40B4-BE49-F238E27FC236}">
                <a16:creationId xmlns:a16="http://schemas.microsoft.com/office/drawing/2014/main" id="{9AE14DBC-F1F4-A644-DAAC-B0148D694AAC}"/>
              </a:ext>
            </a:extLst>
          </p:cNvPr>
          <p:cNvSpPr txBox="1"/>
          <p:nvPr/>
        </p:nvSpPr>
        <p:spPr>
          <a:xfrm>
            <a:off x="255767" y="6078288"/>
            <a:ext cx="116725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u="none" strike="noStrike" kern="1200" cap="none" spc="0" normalizeH="0" baseline="0" noProof="0">
                <a:ln>
                  <a:noFill/>
                </a:ln>
                <a:effectLst/>
                <a:uLnTx/>
                <a:uFillTx/>
                <a:latin typeface="Helvetica"/>
                <a:ea typeface="+mn-ea"/>
                <a:cs typeface="+mn-cs"/>
              </a:rPr>
              <a:t>FSPs, national actors and ecosystem players can all become Code signatories.  </a:t>
            </a:r>
          </a:p>
        </p:txBody>
      </p:sp>
      <p:cxnSp>
        <p:nvCxnSpPr>
          <p:cNvPr id="5" name="Straight Connector 4">
            <a:extLst>
              <a:ext uri="{FF2B5EF4-FFF2-40B4-BE49-F238E27FC236}">
                <a16:creationId xmlns:a16="http://schemas.microsoft.com/office/drawing/2014/main" id="{A0FF88C1-F756-6265-C343-77FAE8E3E99B}"/>
              </a:ext>
            </a:extLst>
          </p:cNvPr>
          <p:cNvCxnSpPr/>
          <p:nvPr/>
        </p:nvCxnSpPr>
        <p:spPr>
          <a:xfrm>
            <a:off x="255767" y="6025766"/>
            <a:ext cx="969264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622181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EIS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vukdec19  -  Read-Only" id="{C15CD4D0-EA47-4768-AB6D-2FCC93945C83}" vid="{1F3E1236-A6B9-4D23-AE02-89E20CB3921F}"/>
    </a:ext>
  </a:extLst>
</a:theme>
</file>

<file path=ppt/theme/theme2.xml><?xml version="1.0" encoding="utf-8"?>
<a:theme xmlns:a="http://schemas.openxmlformats.org/drawingml/2006/main" name="Themes-CFE-Marroon">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s-CFE-Marroon" id="{DFF3BB7D-A333-4B0F-90D8-31F29BB9F3C4}" vid="{E769B20C-16E8-4E32-9784-68AAD8EFECBB}"/>
    </a:ext>
  </a:extLst>
</a:theme>
</file>

<file path=ppt/theme/theme3.xml><?xml version="1.0" encoding="utf-8"?>
<a:theme xmlns:a="http://schemas.openxmlformats.org/drawingml/2006/main" name="4_Office Theme">
  <a:themeElements>
    <a:clrScheme name="Custom 2">
      <a:dk1>
        <a:sysClr val="windowText" lastClr="000000"/>
      </a:dk1>
      <a:lt1>
        <a:sysClr val="window" lastClr="FFFFFF"/>
      </a:lt1>
      <a:dk2>
        <a:srgbClr val="783876"/>
      </a:dk2>
      <a:lt2>
        <a:srgbClr val="EAE5EB"/>
      </a:lt2>
      <a:accent1>
        <a:srgbClr val="92278F"/>
      </a:accent1>
      <a:accent2>
        <a:srgbClr val="F0913A"/>
      </a:accent2>
      <a:accent3>
        <a:srgbClr val="CF2F8A"/>
      </a:accent3>
      <a:accent4>
        <a:srgbClr val="665EB8"/>
      </a:accent4>
      <a:accent5>
        <a:srgbClr val="45A5ED"/>
      </a:accent5>
      <a:accent6>
        <a:srgbClr val="5982DB"/>
      </a:accent6>
      <a:hlink>
        <a:srgbClr val="0066FF"/>
      </a:hlink>
      <a:folHlink>
        <a:srgbClr val="666699"/>
      </a:folHlink>
    </a:clrScheme>
    <a:fontScheme name="we-fi Helvetica">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e-fi Helvetica">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783876"/>
    </a:dk2>
    <a:lt2>
      <a:srgbClr val="EAE5EB"/>
    </a:lt2>
    <a:accent1>
      <a:srgbClr val="92278F"/>
    </a:accent1>
    <a:accent2>
      <a:srgbClr val="F0913A"/>
    </a:accent2>
    <a:accent3>
      <a:srgbClr val="CF2F8A"/>
    </a:accent3>
    <a:accent4>
      <a:srgbClr val="665EB8"/>
    </a:accent4>
    <a:accent5>
      <a:srgbClr val="45A5ED"/>
    </a:accent5>
    <a:accent6>
      <a:srgbClr val="5982DB"/>
    </a:accent6>
    <a:hlink>
      <a:srgbClr val="0066FF"/>
    </a:hlink>
    <a:folHlink>
      <a:srgbClr val="66669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4578C4F266F345BC9CA4E571ADCDC3" ma:contentTypeVersion="18" ma:contentTypeDescription="Create a new document." ma:contentTypeScope="" ma:versionID="a0d7a26184f5f8e9be36c2be4ad3f6c1">
  <xsd:schema xmlns:xsd="http://www.w3.org/2001/XMLSchema" xmlns:xs="http://www.w3.org/2001/XMLSchema" xmlns:p="http://schemas.microsoft.com/office/2006/metadata/properties" xmlns:ns2="fc5acc4e-0c25-495a-afe8-cebdbe1b35e5" xmlns:ns3="8c652d72-a731-4ede-abc3-d9bc4a2de092" xmlns:ns4="3e02667f-0271-471b-bd6e-11a2e16def1d" targetNamespace="http://schemas.microsoft.com/office/2006/metadata/properties" ma:root="true" ma:fieldsID="3c4c8322261e2bc127cbff87623edcd5" ns2:_="" ns3:_="" ns4:_="">
    <xsd:import namespace="fc5acc4e-0c25-495a-afe8-cebdbe1b35e5"/>
    <xsd:import namespace="8c652d72-a731-4ede-abc3-d9bc4a2de092"/>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acc4e-0c25-495a-afe8-cebdbe1b3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652d72-a731-4ede-abc3-d9bc4a2de0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926b564-27c1-41a1-8131-4b8895b467a0}" ma:internalName="TaxCatchAll" ma:showField="CatchAllData" ma:web="8c652d72-a731-4ede-abc3-d9bc4a2de0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5acc4e-0c25-495a-afe8-cebdbe1b35e5">
      <Terms xmlns="http://schemas.microsoft.com/office/infopath/2007/PartnerControls"/>
    </lcf76f155ced4ddcb4097134ff3c332f>
    <TaxCatchAll xmlns="3e02667f-0271-471b-bd6e-11a2e16def1d" xsi:nil="true"/>
  </documentManagement>
</p:properties>
</file>

<file path=customXml/itemProps1.xml><?xml version="1.0" encoding="utf-8"?>
<ds:datastoreItem xmlns:ds="http://schemas.openxmlformats.org/officeDocument/2006/customXml" ds:itemID="{B8AAC84F-C094-49D0-80FA-4958E8E63A3B}">
  <ds:schemaRefs>
    <ds:schemaRef ds:uri="http://schemas.microsoft.com/sharepoint/v3/contenttype/forms"/>
  </ds:schemaRefs>
</ds:datastoreItem>
</file>

<file path=customXml/itemProps2.xml><?xml version="1.0" encoding="utf-8"?>
<ds:datastoreItem xmlns:ds="http://schemas.openxmlformats.org/officeDocument/2006/customXml" ds:itemID="{4A5CE32D-52FA-44DB-9F5B-FE19A0BF3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5acc4e-0c25-495a-afe8-cebdbe1b35e5"/>
    <ds:schemaRef ds:uri="8c652d72-a731-4ede-abc3-d9bc4a2de092"/>
    <ds:schemaRef ds:uri="3e02667f-0271-471b-bd6e-11a2e16de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17ED18-6747-4A80-8477-EEEF6F3AE143}">
  <ds:schemaRefs>
    <ds:schemaRef ds:uri="http://schemas.microsoft.com/office/2006/documentManagement/types"/>
    <ds:schemaRef ds:uri="http://purl.org/dc/terms/"/>
    <ds:schemaRef ds:uri="fc5acc4e-0c25-495a-afe8-cebdbe1b35e5"/>
    <ds:schemaRef ds:uri="http://schemas.microsoft.com/office/2006/metadata/properties"/>
    <ds:schemaRef ds:uri="http://schemas.openxmlformats.org/package/2006/metadata/core-properties"/>
    <ds:schemaRef ds:uri="http://purl.org/dc/dcmitype/"/>
    <ds:schemaRef ds:uri="http://schemas.microsoft.com/office/infopath/2007/PartnerControls"/>
    <ds:schemaRef ds:uri="http://www.w3.org/XML/1998/namespace"/>
    <ds:schemaRef ds:uri="3e02667f-0271-471b-bd6e-11a2e16def1d"/>
    <ds:schemaRef ds:uri="8c652d72-a731-4ede-abc3-d9bc4a2de092"/>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3677</Words>
  <Application>Microsoft Office PowerPoint</Application>
  <PresentationFormat>Widescreen</PresentationFormat>
  <Paragraphs>516</Paragraphs>
  <Slides>25</Slides>
  <Notes>24</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25</vt:i4>
      </vt:variant>
    </vt:vector>
  </HeadingPairs>
  <TitlesOfParts>
    <vt:vector size="36" baseType="lpstr">
      <vt:lpstr>Arial</vt:lpstr>
      <vt:lpstr>Calibri</vt:lpstr>
      <vt:lpstr>Helvetica</vt:lpstr>
      <vt:lpstr>Lato</vt:lpstr>
      <vt:lpstr>Symbol</vt:lpstr>
      <vt:lpstr>Wingdings</vt:lpstr>
      <vt:lpstr>BEIS theme</vt:lpstr>
      <vt:lpstr>Themes-CFE-Marroon</vt:lpstr>
      <vt:lpstr>4_Office Theme</vt:lpstr>
      <vt:lpstr>1_Office Theme</vt:lpstr>
      <vt:lpstr>think-cell Slide</vt:lpstr>
      <vt:lpstr>PowerPoint Presentation</vt:lpstr>
      <vt:lpstr>Workshop Agenda and Goals</vt:lpstr>
      <vt:lpstr>Women Entrepreneurs: The $5 trillion opportunity</vt:lpstr>
      <vt:lpstr>PowerPoint Presentation</vt:lpstr>
      <vt:lpstr>Workshop Agenda and Goals</vt:lpstr>
      <vt:lpstr>PowerPoint Presentation</vt:lpstr>
      <vt:lpstr>We-Fi is piloting the Code in 24 countries</vt:lpstr>
      <vt:lpstr>PowerPoint Presentation</vt:lpstr>
      <vt:lpstr>PowerPoint Presentation</vt:lpstr>
      <vt:lpstr>PowerPoint Presentation</vt:lpstr>
      <vt:lpstr>The Country Coalition can customize the global framework (1/2)</vt:lpstr>
      <vt:lpstr>The Country Coalition can customize the global framework (2/2)</vt:lpstr>
      <vt:lpstr>Workshop Agenda and Goals</vt:lpstr>
      <vt:lpstr>PowerPoint Presentation</vt:lpstr>
      <vt:lpstr>PowerPoint Presentation</vt:lpstr>
      <vt:lpstr>PowerPoint Presentation</vt:lpstr>
      <vt:lpstr>The vision for the country program  can be defined answering a few strategic questions</vt:lpstr>
      <vt:lpstr>Five steps for implementing the WE Finance Code in a country</vt:lpstr>
      <vt:lpstr>What does it mean to join the Code’s global network?</vt:lpstr>
      <vt:lpstr>Setting a roadmap to implement the Code</vt:lpstr>
      <vt:lpstr>Workshop Agenda and Goals</vt:lpstr>
      <vt:lpstr>The WE Finance Code builds on the successful example of the UK’s Investing in Women Code</vt:lpstr>
      <vt:lpstr>Sample public statement with the intent to launch the Code</vt:lpstr>
      <vt:lpstr>Commitment 2: Minimum Requirements and Strongly Encouraged Indicators for Lenders &amp; Guidance for Definitions of MSME and Women-Led Enterprise</vt:lpstr>
      <vt:lpstr>  A country Charter for the Code can codify the country approach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Dialogue Group</dc:creator>
  <cp:lastModifiedBy>Suzanne Perez</cp:lastModifiedBy>
  <cp:revision>2</cp:revision>
  <dcterms:created xsi:type="dcterms:W3CDTF">2022-07-20T17:42:31Z</dcterms:created>
  <dcterms:modified xsi:type="dcterms:W3CDTF">2024-02-07T14:12:25Z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0x010100AF4578C4F266F345BC9CA4E571ADCDC3</vt:lpwstr>
  </property>
</Properties>
</file>